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337" r:id="rId2"/>
    <p:sldId id="338" r:id="rId3"/>
    <p:sldId id="339" r:id="rId4"/>
    <p:sldId id="320" r:id="rId5"/>
    <p:sldId id="275" r:id="rId6"/>
    <p:sldId id="303" r:id="rId7"/>
    <p:sldId id="304" r:id="rId8"/>
    <p:sldId id="257" r:id="rId9"/>
    <p:sldId id="334" r:id="rId10"/>
    <p:sldId id="331" r:id="rId11"/>
    <p:sldId id="342" r:id="rId12"/>
    <p:sldId id="350" r:id="rId13"/>
    <p:sldId id="325" r:id="rId14"/>
    <p:sldId id="322" r:id="rId15"/>
    <p:sldId id="349" r:id="rId16"/>
    <p:sldId id="346" r:id="rId17"/>
    <p:sldId id="321" r:id="rId18"/>
    <p:sldId id="330" r:id="rId19"/>
    <p:sldId id="311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EFF65-FA76-9154-55F6-7CFE6FF66FB1}" v="13" dt="2023-01-25T18:05:42.085"/>
    <p1510:client id="{0C2A84C6-0755-9945-701B-445D312838FA}" v="4" dt="2023-01-25T20:38:19.880"/>
    <p1510:client id="{2C7BAACA-8027-4B60-9FF2-DF5D36330D06}" v="4489" dt="2023-01-26T14:28:38.228"/>
    <p1510:client id="{2D214F60-4441-42AB-AC64-2BADE7BE2140}" v="8266" dt="2023-01-25T22:52:55.201"/>
    <p1510:client id="{6E043C0A-51D7-511F-A9CA-A97F1C2F7C11}" v="6" dt="2023-01-26T15:10:13.093"/>
    <p1510:client id="{A4FC80FF-7AC8-F3A7-48C5-AFD83E409632}" v="332" dt="2023-01-26T12:56:04.281"/>
    <p1510:client id="{AFC5E184-51AD-5A67-6D78-1E93EB5EB73D}" v="109" dt="2023-01-26T13:20:11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ping Zhang (s)" userId="S::weiping.zhang@students.fhnw.ch::172a5aba-0ea7-4010-8571-b49e44ecb7b6" providerId="AD" clId="Web-{6E043C0A-51D7-511F-A9CA-A97F1C2F7C11}"/>
    <pc:docChg chg="delSld modSld">
      <pc:chgData name="Weiping Zhang (s)" userId="S::weiping.zhang@students.fhnw.ch::172a5aba-0ea7-4010-8571-b49e44ecb7b6" providerId="AD" clId="Web-{6E043C0A-51D7-511F-A9CA-A97F1C2F7C11}" dt="2023-01-26T15:10:13.093" v="28"/>
      <pc:docMkLst>
        <pc:docMk/>
      </pc:docMkLst>
      <pc:sldChg chg="modNotes">
        <pc:chgData name="Weiping Zhang (s)" userId="S::weiping.zhang@students.fhnw.ch::172a5aba-0ea7-4010-8571-b49e44ecb7b6" providerId="AD" clId="Web-{6E043C0A-51D7-511F-A9CA-A97F1C2F7C11}" dt="2023-01-26T15:09:11.045" v="18"/>
        <pc:sldMkLst>
          <pc:docMk/>
          <pc:sldMk cId="2561149093" sldId="256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25.763" v="7"/>
        <pc:sldMkLst>
          <pc:docMk/>
          <pc:sldMk cId="4109462469" sldId="257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15.028" v="4"/>
        <pc:sldMkLst>
          <pc:docMk/>
          <pc:sldMk cId="2815893486" sldId="275"/>
        </pc:sldMkLst>
      </pc:sldChg>
      <pc:sldChg chg="del modNotes">
        <pc:chgData name="Weiping Zhang (s)" userId="S::weiping.zhang@students.fhnw.ch::172a5aba-0ea7-4010-8571-b49e44ecb7b6" providerId="AD" clId="Web-{6E043C0A-51D7-511F-A9CA-A97F1C2F7C11}" dt="2023-01-26T15:09:26.592" v="22"/>
        <pc:sldMkLst>
          <pc:docMk/>
          <pc:sldMk cId="2195304769" sldId="282"/>
        </pc:sldMkLst>
      </pc:sldChg>
      <pc:sldChg chg="del modNotes">
        <pc:chgData name="Weiping Zhang (s)" userId="S::weiping.zhang@students.fhnw.ch::172a5aba-0ea7-4010-8571-b49e44ecb7b6" providerId="AD" clId="Web-{6E043C0A-51D7-511F-A9CA-A97F1C2F7C11}" dt="2023-01-26T15:09:29.342" v="23"/>
        <pc:sldMkLst>
          <pc:docMk/>
          <pc:sldMk cId="596663784" sldId="289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19.810" v="5"/>
        <pc:sldMkLst>
          <pc:docMk/>
          <pc:sldMk cId="3176322768" sldId="303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21.810" v="6"/>
        <pc:sldMkLst>
          <pc:docMk/>
          <pc:sldMk cId="1230906560" sldId="304"/>
        </pc:sldMkLst>
      </pc:sldChg>
      <pc:sldChg chg="del">
        <pc:chgData name="Weiping Zhang (s)" userId="S::weiping.zhang@students.fhnw.ch::172a5aba-0ea7-4010-8571-b49e44ecb7b6" providerId="AD" clId="Web-{6E043C0A-51D7-511F-A9CA-A97F1C2F7C11}" dt="2023-01-26T15:09:34.326" v="25"/>
        <pc:sldMkLst>
          <pc:docMk/>
          <pc:sldMk cId="2967949428" sldId="314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9:40.045" v="27"/>
        <pc:sldMkLst>
          <pc:docMk/>
          <pc:sldMk cId="1509432461" sldId="315"/>
        </pc:sldMkLst>
      </pc:sldChg>
      <pc:sldChg chg="del">
        <pc:chgData name="Weiping Zhang (s)" userId="S::weiping.zhang@students.fhnw.ch::172a5aba-0ea7-4010-8571-b49e44ecb7b6" providerId="AD" clId="Web-{6E043C0A-51D7-511F-A9CA-A97F1C2F7C11}" dt="2023-01-26T15:09:36.326" v="26"/>
        <pc:sldMkLst>
          <pc:docMk/>
          <pc:sldMk cId="297834133" sldId="319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10.247" v="3"/>
        <pc:sldMkLst>
          <pc:docMk/>
          <pc:sldMk cId="3105161692" sldId="320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46.107" v="13"/>
        <pc:sldMkLst>
          <pc:docMk/>
          <pc:sldMk cId="740401886" sldId="322"/>
        </pc:sldMkLst>
      </pc:sldChg>
      <pc:sldChg chg="del">
        <pc:chgData name="Weiping Zhang (s)" userId="S::weiping.zhang@students.fhnw.ch::172a5aba-0ea7-4010-8571-b49e44ecb7b6" providerId="AD" clId="Web-{6E043C0A-51D7-511F-A9CA-A97F1C2F7C11}" dt="2023-01-26T15:09:32.451" v="24"/>
        <pc:sldMkLst>
          <pc:docMk/>
          <pc:sldMk cId="2919116634" sldId="324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43.341" v="12"/>
        <pc:sldMkLst>
          <pc:docMk/>
          <pc:sldMk cId="3504993115" sldId="325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32.700" v="9"/>
        <pc:sldMkLst>
          <pc:docMk/>
          <pc:sldMk cId="1320496185" sldId="331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29.654" v="8"/>
        <pc:sldMkLst>
          <pc:docMk/>
          <pc:sldMk cId="3462645721" sldId="334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04.606" v="1"/>
        <pc:sldMkLst>
          <pc:docMk/>
          <pc:sldMk cId="2613483809" sldId="337"/>
        </pc:sldMkLst>
      </pc:sldChg>
      <pc:sldChg chg="delSp modNotes">
        <pc:chgData name="Weiping Zhang (s)" userId="S::weiping.zhang@students.fhnw.ch::172a5aba-0ea7-4010-8571-b49e44ecb7b6" providerId="AD" clId="Web-{6E043C0A-51D7-511F-A9CA-A97F1C2F7C11}" dt="2023-01-26T15:10:13.093" v="28"/>
        <pc:sldMkLst>
          <pc:docMk/>
          <pc:sldMk cId="916407352" sldId="338"/>
        </pc:sldMkLst>
        <pc:picChg chg="del">
          <ac:chgData name="Weiping Zhang (s)" userId="S::weiping.zhang@students.fhnw.ch::172a5aba-0ea7-4010-8571-b49e44ecb7b6" providerId="AD" clId="Web-{6E043C0A-51D7-511F-A9CA-A97F1C2F7C11}" dt="2023-01-26T15:10:13.093" v="28"/>
          <ac:picMkLst>
            <pc:docMk/>
            <pc:sldMk cId="916407352" sldId="338"/>
            <ac:picMk id="3" creationId="{A41EF743-6D6D-28DD-AD93-F7FF7B52F347}"/>
          </ac:picMkLst>
        </pc:picChg>
      </pc:sldChg>
      <pc:sldChg chg="modNotes">
        <pc:chgData name="Weiping Zhang (s)" userId="S::weiping.zhang@students.fhnw.ch::172a5aba-0ea7-4010-8571-b49e44ecb7b6" providerId="AD" clId="Web-{6E043C0A-51D7-511F-A9CA-A97F1C2F7C11}" dt="2023-01-26T15:08:07.387" v="2"/>
        <pc:sldMkLst>
          <pc:docMk/>
          <pc:sldMk cId="2085067094" sldId="339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9:08.279" v="17"/>
        <pc:sldMkLst>
          <pc:docMk/>
          <pc:sldMk cId="2314086375" sldId="340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36.216" v="10"/>
        <pc:sldMkLst>
          <pc:docMk/>
          <pc:sldMk cId="3911219442" sldId="342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9:01.263" v="15"/>
        <pc:sldMkLst>
          <pc:docMk/>
          <pc:sldMk cId="861572752" sldId="344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9:15.764" v="19"/>
        <pc:sldMkLst>
          <pc:docMk/>
          <pc:sldMk cId="1616010870" sldId="347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9:04.732" v="16"/>
        <pc:sldMkLst>
          <pc:docMk/>
          <pc:sldMk cId="1927053743" sldId="348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49.388" v="14"/>
        <pc:sldMkLst>
          <pc:docMk/>
          <pc:sldMk cId="2140679906" sldId="349"/>
        </pc:sldMkLst>
      </pc:sldChg>
      <pc:sldChg chg="modNotes">
        <pc:chgData name="Weiping Zhang (s)" userId="S::weiping.zhang@students.fhnw.ch::172a5aba-0ea7-4010-8571-b49e44ecb7b6" providerId="AD" clId="Web-{6E043C0A-51D7-511F-A9CA-A97F1C2F7C11}" dt="2023-01-26T15:08:39.591" v="11"/>
        <pc:sldMkLst>
          <pc:docMk/>
          <pc:sldMk cId="3177292733" sldId="3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F1D77F2-3D83-4B99-6FAC-CAFBCF99E3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2799FC-62CC-FD77-B084-174F01ED30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71580-E376-4D42-A682-EA2179C593CB}" type="datetimeFigureOut">
              <a:rPr lang="en-AU" smtClean="0"/>
              <a:t>26/01/2023</a:t>
            </a:fld>
            <a:endParaRPr lang="en-AU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A01EC4-3288-A1E2-34DB-2C3F4F3D60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96920F-1F1B-1F48-F1E4-8CD29CEB56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9E6C-EB0D-47D8-9A67-F97AF7709DD7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10361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1732A-9502-4141-AF61-8C48D78DB8B7}" type="datetimeFigureOut"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98E06-4BCC-42E9-87D4-5FEFF541F736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89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479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435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160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456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7918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981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58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846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743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010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283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99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84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427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73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La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79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97E4-232F-4445-8E50-A41FF83731DB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586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8A4F-103D-49AA-93A2-18B369191F0D}" type="datetime1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8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0E35-EA02-4C3E-A1B1-9749289E6C30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504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1F18-AD52-4996-858F-1C0E3332252F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03572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8EB2-0C23-4554-AFC6-DE55BA05CB90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710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4FB6-4DE7-46E8-A492-DC0B4512ED90}" type="datetime1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30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D02F-7404-43B2-86D3-64316B92B308}" type="datetime1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000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B1ED-21BF-45FE-B68B-608595D90F23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7846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0B81-738E-4C6A-BF6A-6BE866123D4A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8275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F946F-DD2B-4E57-A1D0-67C1603A539F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798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C841-5F34-45E7-9C1F-2D3B9E0C0959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2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8FC5B-2F33-4C67-8461-E082121568CC}" type="datetime1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611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31FBE-0064-45D1-8217-02C587F614D4}" type="datetime1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09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4A6B-D232-44DD-9CE2-CFE5247ABF3C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380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8F0F-1554-4F24-9528-680F4CA9815B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92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65D8-284A-4AA6-BF0F-5DF0C709B149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5155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BCBE-C93A-4D51-B401-ECEB870EC092}" type="datetime1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124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5F1444-C959-4452-9CC8-C3F6A1AEA4A9}" type="datetime1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85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3" Type="http://schemas.openxmlformats.org/officeDocument/2006/relationships/video" Target="NULL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microsoft.com/office/2007/relationships/media" Target="../media/media2.mov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11.png"/><Relationship Id="rId3" Type="http://schemas.microsoft.com/office/2007/relationships/media" Target="../media/media4.mo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video" Target="../media/media3.mov"/><Relationship Id="rId16" Type="http://schemas.openxmlformats.org/officeDocument/2006/relationships/image" Target="../media/image16.png"/><Relationship Id="rId1" Type="http://schemas.microsoft.com/office/2007/relationships/media" Target="../media/media3.mov"/><Relationship Id="rId6" Type="http://schemas.openxmlformats.org/officeDocument/2006/relationships/video" Target="../media/media5.mov"/><Relationship Id="rId11" Type="http://schemas.openxmlformats.org/officeDocument/2006/relationships/image" Target="../media/image4.png"/><Relationship Id="rId5" Type="http://schemas.microsoft.com/office/2007/relationships/media" Target="../media/media5.mov"/><Relationship Id="rId1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video" Target="../media/media4.mov"/><Relationship Id="rId9" Type="http://schemas.openxmlformats.org/officeDocument/2006/relationships/image" Target="../media/image2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20.png"/><Relationship Id="rId3" Type="http://schemas.openxmlformats.org/officeDocument/2006/relationships/video" Target="../media/media6.mp4"/><Relationship Id="rId7" Type="http://schemas.openxmlformats.org/officeDocument/2006/relationships/video" Target="../media/media8.mp4"/><Relationship Id="rId12" Type="http://schemas.openxmlformats.org/officeDocument/2006/relationships/image" Target="../media/image19.png"/><Relationship Id="rId2" Type="http://schemas.microsoft.com/office/2007/relationships/media" Target="../media/media6.mp4"/><Relationship Id="rId16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microsoft.com/office/2007/relationships/media" Target="../media/media8.mp4"/><Relationship Id="rId11" Type="http://schemas.openxmlformats.org/officeDocument/2006/relationships/image" Target="../media/image18.png"/><Relationship Id="rId5" Type="http://schemas.openxmlformats.org/officeDocument/2006/relationships/video" Target="../media/media7.mp4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microsoft.com/office/2007/relationships/media" Target="../media/media7.mp4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tree, outdoor, plant, beech&#10;&#10;Description automatically generated">
            <a:extLst>
              <a:ext uri="{FF2B5EF4-FFF2-40B4-BE49-F238E27FC236}">
                <a16:creationId xmlns:a16="http://schemas.microsoft.com/office/drawing/2014/main" id="{11F9B2D3-4F48-45F1-D761-126152C14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" r="-111" b="-326"/>
          <a:stretch/>
        </p:blipFill>
        <p:spPr>
          <a:xfrm>
            <a:off x="-6489" y="1160154"/>
            <a:ext cx="12201146" cy="3859015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915" y="4854346"/>
            <a:ext cx="11065227" cy="8680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br>
              <a:rPr lang="en-AU"/>
            </a:br>
            <a:r>
              <a:rPr lang="en-AU"/>
              <a:t> </a:t>
            </a:r>
            <a:r>
              <a:rPr lang="en-AU" sz="2700"/>
              <a:t>Influence of sleep disturbances and brain volume in Alzheimer's disease </a:t>
            </a:r>
            <a:br>
              <a:rPr lang="en-US" sz="2400">
                <a:solidFill>
                  <a:srgbClr val="EBEBEB"/>
                </a:solidFill>
                <a:cs typeface="Calibri Light"/>
              </a:rPr>
            </a:br>
            <a:endParaRPr lang="en-US" sz="2400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algn="ctr">
              <a:lnSpc>
                <a:spcPct val="90000"/>
              </a:lnSpc>
            </a:pPr>
            <a:endParaRPr lang="en-US" sz="110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480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Antonia </a:t>
            </a:r>
            <a:r>
              <a:rPr lang="en-US" sz="4800" err="1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Bonfa</a:t>
            </a:r>
            <a:r>
              <a:rPr lang="en-US" sz="480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 </a:t>
            </a:r>
          </a:p>
          <a:p>
            <a:pPr algn="ctr">
              <a:lnSpc>
                <a:spcPct val="90000"/>
              </a:lnSpc>
            </a:pPr>
            <a:r>
              <a:rPr lang="en-US" sz="480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Weiping Zhang</a:t>
            </a:r>
          </a:p>
          <a:p>
            <a:pPr algn="ctr">
              <a:lnSpc>
                <a:spcPct val="90000"/>
              </a:lnSpc>
            </a:pPr>
            <a:endParaRPr lang="en-US" sz="110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4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1"/>
    </mc:Choice>
    <mc:Fallback xmlns="">
      <p:transition spd="slow" advTm="110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056CD-7A0E-1E28-F215-F844DA5AB897}"/>
              </a:ext>
            </a:extLst>
          </p:cNvPr>
          <p:cNvSpPr txBox="1"/>
          <p:nvPr/>
        </p:nvSpPr>
        <p:spPr>
          <a:xfrm>
            <a:off x="344226" y="0"/>
            <a:ext cx="53050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HDBSCAN Parameter tuning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4E1A46C-2BEB-63A3-A90A-5133B9BE2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09" y="400110"/>
            <a:ext cx="7604630" cy="58405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06D6597-D422-95B9-7D13-5F802DFA23BF}"/>
              </a:ext>
            </a:extLst>
          </p:cNvPr>
          <p:cNvSpPr txBox="1"/>
          <p:nvPr/>
        </p:nvSpPr>
        <p:spPr>
          <a:xfrm>
            <a:off x="8356600" y="1141407"/>
            <a:ext cx="3258591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>
                <a:solidFill>
                  <a:schemeClr val="bg1"/>
                </a:solidFill>
              </a:rPr>
              <a:t>MCI </a:t>
            </a:r>
            <a:r>
              <a:rPr lang="de-CH" err="1">
                <a:solidFill>
                  <a:schemeClr val="bg1"/>
                </a:solidFill>
              </a:rPr>
              <a:t>stage</a:t>
            </a:r>
            <a:r>
              <a:rPr lang="de-CH">
                <a:solidFill>
                  <a:schemeClr val="bg1"/>
                </a:solidFill>
              </a:rPr>
              <a:t> </a:t>
            </a:r>
            <a:r>
              <a:rPr lang="de-CH" err="1">
                <a:solidFill>
                  <a:schemeClr val="bg1"/>
                </a:solidFill>
              </a:rPr>
              <a:t>brain</a:t>
            </a:r>
          </a:p>
          <a:p>
            <a:endParaRPr lang="de-CH">
              <a:solidFill>
                <a:schemeClr val="bg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Resolution: 64 x 64 x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>
              <a:solidFill>
                <a:schemeClr val="bg1"/>
              </a:solidFill>
            </a:endParaRPr>
          </a:p>
          <a:p>
            <a:r>
              <a:rPr lang="de-CH" err="1">
                <a:solidFill>
                  <a:schemeClr val="bg1"/>
                </a:solidFill>
              </a:rPr>
              <a:t>MinPoint</a:t>
            </a:r>
            <a:r>
              <a:rPr lang="de-CH">
                <a:solidFill>
                  <a:schemeClr val="bg1"/>
                </a:solidFill>
              </a:rPr>
              <a:t>:  </a:t>
            </a:r>
            <a:r>
              <a:rPr lang="en-AU" sz="1800" b="0" i="0" u="none" strike="noStrike" baseline="0">
                <a:solidFill>
                  <a:srgbClr val="000000"/>
                </a:solidFill>
                <a:latin typeface="Century Gothic (Textkörper)"/>
              </a:rPr>
              <a:t>minimum number of </a:t>
            </a:r>
            <a:r>
              <a:rPr lang="en-AU" sz="1800" b="0" i="0" u="none" strike="noStrike" baseline="0" err="1">
                <a:solidFill>
                  <a:srgbClr val="000000"/>
                </a:solidFill>
                <a:latin typeface="Century Gothic (Textkörper)"/>
              </a:rPr>
              <a:t>neighbors</a:t>
            </a:r>
            <a:r>
              <a:rPr lang="en-AU" sz="1800" b="0" i="0" u="none" strike="noStrike" baseline="0">
                <a:solidFill>
                  <a:srgbClr val="000000"/>
                </a:solidFill>
                <a:latin typeface="Century Gothic (Textkörper)"/>
              </a:rPr>
              <a:t> to a core point</a:t>
            </a:r>
          </a:p>
          <a:p>
            <a:endParaRPr lang="en-AU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CH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D41F6-720C-8BBF-8D4F-00DD7DF8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10</a:t>
            </a:fld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A647748-EBAD-BA14-6157-7977FDC8C0B1}"/>
              </a:ext>
            </a:extLst>
          </p:cNvPr>
          <p:cNvSpPr/>
          <p:nvPr/>
        </p:nvSpPr>
        <p:spPr>
          <a:xfrm>
            <a:off x="3090638" y="470203"/>
            <a:ext cx="3426504" cy="187814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5"/>
    </mc:Choice>
    <mc:Fallback xmlns="">
      <p:transition spd="slow" advTm="1873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4E1A46C-2BEB-63A3-A90A-5133B9BE21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809" y="410751"/>
            <a:ext cx="7604630" cy="58405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06D6597-D422-95B9-7D13-5F802DFA23BF}"/>
              </a:ext>
            </a:extLst>
          </p:cNvPr>
          <p:cNvSpPr txBox="1"/>
          <p:nvPr/>
        </p:nvSpPr>
        <p:spPr>
          <a:xfrm>
            <a:off x="8356600" y="1141407"/>
            <a:ext cx="3258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>
                <a:solidFill>
                  <a:schemeClr val="bg1"/>
                </a:solidFill>
              </a:rPr>
              <a:t>Resolution: 64 x 64 x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>
              <a:solidFill>
                <a:schemeClr val="bg1"/>
              </a:solidFill>
            </a:endParaRPr>
          </a:p>
          <a:p>
            <a:r>
              <a:rPr lang="de-CH" err="1">
                <a:solidFill>
                  <a:schemeClr val="bg1"/>
                </a:solidFill>
              </a:rPr>
              <a:t>MinPoint</a:t>
            </a:r>
            <a:r>
              <a:rPr lang="de-CH">
                <a:solidFill>
                  <a:schemeClr val="bg1"/>
                </a:solidFill>
              </a:rPr>
              <a:t>:  </a:t>
            </a:r>
            <a:r>
              <a:rPr lang="en-AU" sz="1800" b="0" i="0" u="none" strike="noStrike" baseline="0">
                <a:solidFill>
                  <a:srgbClr val="000000"/>
                </a:solidFill>
                <a:latin typeface="Century Gothic (Textkörper)"/>
              </a:rPr>
              <a:t>minimum number of </a:t>
            </a:r>
            <a:r>
              <a:rPr lang="en-AU" sz="1800" b="0" i="0" u="none" strike="noStrike" baseline="0" err="1">
                <a:solidFill>
                  <a:srgbClr val="000000"/>
                </a:solidFill>
                <a:latin typeface="Century Gothic (Textkörper)"/>
              </a:rPr>
              <a:t>neighbors</a:t>
            </a:r>
            <a:r>
              <a:rPr lang="en-AU" sz="1800" b="0" i="0" u="none" strike="noStrike" baseline="0">
                <a:solidFill>
                  <a:srgbClr val="000000"/>
                </a:solidFill>
                <a:latin typeface="Century Gothic (Textkörper)"/>
              </a:rPr>
              <a:t> to a core point</a:t>
            </a:r>
          </a:p>
          <a:p>
            <a:endParaRPr lang="en-AU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CH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D41F6-720C-8BBF-8D4F-00DD7DF8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9E10F-5E3B-E01E-1AC9-BC197F2BA433}"/>
              </a:ext>
            </a:extLst>
          </p:cNvPr>
          <p:cNvSpPr txBox="1"/>
          <p:nvPr/>
        </p:nvSpPr>
        <p:spPr>
          <a:xfrm>
            <a:off x="3835400" y="19177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F4737003-32A4-EFAC-773F-970467D9C51E}"/>
              </a:ext>
            </a:extLst>
          </p:cNvPr>
          <p:cNvSpPr txBox="1"/>
          <p:nvPr/>
        </p:nvSpPr>
        <p:spPr>
          <a:xfrm>
            <a:off x="344226" y="-41564"/>
            <a:ext cx="53050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HDBSCAN Parameter tuning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E4A55A-9B20-852C-81CD-62F2AF63FA41}"/>
              </a:ext>
            </a:extLst>
          </p:cNvPr>
          <p:cNvSpPr/>
          <p:nvPr/>
        </p:nvSpPr>
        <p:spPr>
          <a:xfrm>
            <a:off x="3086100" y="438497"/>
            <a:ext cx="3426504" cy="190865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10_mci">
            <a:hlinkClick r:id="" action="ppaction://media"/>
            <a:extLst>
              <a:ext uri="{FF2B5EF4-FFF2-40B4-BE49-F238E27FC236}">
                <a16:creationId xmlns:a16="http://schemas.microsoft.com/office/drawing/2014/main" id="{5F2EE642-13E7-E108-0EBD-9E34E657FE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38288" y="684285"/>
            <a:ext cx="3252521" cy="2855329"/>
          </a:xfrm>
          <a:prstGeom prst="rect">
            <a:avLst/>
          </a:prstGeom>
        </p:spPr>
      </p:pic>
      <p:pic>
        <p:nvPicPr>
          <p:cNvPr id="10" name="100_mci">
            <a:hlinkClick r:id="" action="ppaction://media"/>
            <a:extLst>
              <a:ext uri="{FF2B5EF4-FFF2-40B4-BE49-F238E27FC236}">
                <a16:creationId xmlns:a16="http://schemas.microsoft.com/office/drawing/2014/main" id="{CF1D3123-583A-2EA0-68B6-73172DE5B48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35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02293" y="684286"/>
            <a:ext cx="2899420" cy="28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1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8"/>
    </mc:Choice>
    <mc:Fallback xmlns="">
      <p:transition spd="slow" advTm="26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8DF2B58-A56C-9246-8927-A0C33E0A475D}"/>
              </a:ext>
            </a:extLst>
          </p:cNvPr>
          <p:cNvGrpSpPr/>
          <p:nvPr/>
        </p:nvGrpSpPr>
        <p:grpSpPr>
          <a:xfrm>
            <a:off x="576809" y="400110"/>
            <a:ext cx="7604630" cy="5892517"/>
            <a:chOff x="2324140" y="445418"/>
            <a:chExt cx="7604630" cy="5892517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B4E1A46C-2BEB-63A3-A90A-5133B9BE2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24140" y="445418"/>
              <a:ext cx="7604630" cy="58405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1E42A9-21E6-871C-B737-2E7B1E214CF6}"/>
                </a:ext>
              </a:extLst>
            </p:cNvPr>
            <p:cNvSpPr/>
            <p:nvPr/>
          </p:nvSpPr>
          <p:spPr>
            <a:xfrm>
              <a:off x="6522981" y="4367246"/>
              <a:ext cx="1747345" cy="19706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906D6597-D422-95B9-7D13-5F802DFA23BF}"/>
              </a:ext>
            </a:extLst>
          </p:cNvPr>
          <p:cNvSpPr txBox="1"/>
          <p:nvPr/>
        </p:nvSpPr>
        <p:spPr>
          <a:xfrm>
            <a:off x="8356600" y="1141407"/>
            <a:ext cx="3258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>
                <a:solidFill>
                  <a:schemeClr val="bg1"/>
                </a:solidFill>
              </a:rPr>
              <a:t>Resolution: 64 x 64 x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>
              <a:solidFill>
                <a:schemeClr val="bg1"/>
              </a:solidFill>
            </a:endParaRPr>
          </a:p>
          <a:p>
            <a:r>
              <a:rPr lang="de-CH" err="1">
                <a:solidFill>
                  <a:schemeClr val="bg1"/>
                </a:solidFill>
              </a:rPr>
              <a:t>MinPoint</a:t>
            </a:r>
            <a:r>
              <a:rPr lang="de-CH">
                <a:solidFill>
                  <a:schemeClr val="bg1"/>
                </a:solidFill>
              </a:rPr>
              <a:t>:  </a:t>
            </a:r>
            <a:r>
              <a:rPr lang="en-AU" sz="1800" b="0" i="0" u="none" strike="noStrike" baseline="0">
                <a:solidFill>
                  <a:srgbClr val="000000"/>
                </a:solidFill>
                <a:latin typeface="Century Gothic (Textkörper)"/>
              </a:rPr>
              <a:t>minimum number of </a:t>
            </a:r>
            <a:r>
              <a:rPr lang="en-AU" sz="1800" b="0" i="0" u="none" strike="noStrike" baseline="0" err="1">
                <a:solidFill>
                  <a:srgbClr val="000000"/>
                </a:solidFill>
                <a:latin typeface="Century Gothic (Textkörper)"/>
              </a:rPr>
              <a:t>neighbors</a:t>
            </a:r>
            <a:r>
              <a:rPr lang="en-AU" sz="1800" b="0" i="0" u="none" strike="noStrike" baseline="0">
                <a:solidFill>
                  <a:srgbClr val="000000"/>
                </a:solidFill>
                <a:latin typeface="Century Gothic (Textkörper)"/>
              </a:rPr>
              <a:t> to a core point</a:t>
            </a:r>
          </a:p>
          <a:p>
            <a:endParaRPr lang="en-AU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CH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D41F6-720C-8BBF-8D4F-00DD7DF8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9E10F-5E3B-E01E-1AC9-BC197F2BA433}"/>
              </a:ext>
            </a:extLst>
          </p:cNvPr>
          <p:cNvSpPr txBox="1"/>
          <p:nvPr/>
        </p:nvSpPr>
        <p:spPr>
          <a:xfrm>
            <a:off x="3835400" y="19177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A647748-EBAD-BA14-6157-7977FDC8C0B1}"/>
              </a:ext>
            </a:extLst>
          </p:cNvPr>
          <p:cNvSpPr/>
          <p:nvPr/>
        </p:nvSpPr>
        <p:spPr>
          <a:xfrm>
            <a:off x="3086100" y="438497"/>
            <a:ext cx="3426504" cy="190865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F4737003-32A4-EFAC-773F-970467D9C51E}"/>
              </a:ext>
            </a:extLst>
          </p:cNvPr>
          <p:cNvSpPr txBox="1"/>
          <p:nvPr/>
        </p:nvSpPr>
        <p:spPr>
          <a:xfrm>
            <a:off x="344226" y="0"/>
            <a:ext cx="53050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HDBSCAN Parameter tuning</a:t>
            </a:r>
          </a:p>
        </p:txBody>
      </p:sp>
      <p:pic>
        <p:nvPicPr>
          <p:cNvPr id="18" name="60_mci">
            <a:hlinkClick r:id="" action="ppaction://media"/>
            <a:extLst>
              <a:ext uri="{FF2B5EF4-FFF2-40B4-BE49-F238E27FC236}">
                <a16:creationId xmlns:a16="http://schemas.microsoft.com/office/drawing/2014/main" id="{1168F906-4910-D88C-EF9E-61D060DE3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10939" y="1771823"/>
            <a:ext cx="3146063" cy="27722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62A2C0-CA50-4273-0459-D40CC4E26DBB}"/>
              </a:ext>
            </a:extLst>
          </p:cNvPr>
          <p:cNvCxnSpPr/>
          <p:nvPr/>
        </p:nvCxnSpPr>
        <p:spPr>
          <a:xfrm flipH="1" flipV="1">
            <a:off x="4664076" y="4325408"/>
            <a:ext cx="620183" cy="54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40_mci">
            <a:hlinkClick r:id="" action="ppaction://media"/>
            <a:extLst>
              <a:ext uri="{FF2B5EF4-FFF2-40B4-BE49-F238E27FC236}">
                <a16:creationId xmlns:a16="http://schemas.microsoft.com/office/drawing/2014/main" id="{7DD11F34-15A2-A938-0CAD-8F82AC79B51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39899" y="4570388"/>
            <a:ext cx="1708551" cy="1685523"/>
          </a:xfrm>
          <a:prstGeom prst="rect">
            <a:avLst/>
          </a:prstGeom>
        </p:spPr>
      </p:pic>
      <p:pic>
        <p:nvPicPr>
          <p:cNvPr id="10" name="80_mci">
            <a:hlinkClick r:id="" action="ppaction://media"/>
            <a:extLst>
              <a:ext uri="{FF2B5EF4-FFF2-40B4-BE49-F238E27FC236}">
                <a16:creationId xmlns:a16="http://schemas.microsoft.com/office/drawing/2014/main" id="{01C25631-DB1B-14DC-E7C5-0EF1BBFA74D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573448" y="4598174"/>
            <a:ext cx="1607991" cy="16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5"/>
    </mc:Choice>
    <mc:Fallback xmlns="">
      <p:transition spd="slow" advTm="2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BBD1B5F-2223-B5B4-3D08-E3B8AD0172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59" y="712756"/>
            <a:ext cx="7328807" cy="58337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DC2DF8-CB41-E62A-FDAC-EADCE66A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42" y="0"/>
            <a:ext cx="9404723" cy="1400530"/>
          </a:xfrm>
        </p:spPr>
        <p:txBody>
          <a:bodyPr/>
          <a:lstStyle/>
          <a:p>
            <a:r>
              <a:rPr lang="de-CH" err="1"/>
              <a:t>Results</a:t>
            </a:r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6A9E29-C99A-5FA6-AEE1-8942DB35A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166" y="4707801"/>
            <a:ext cx="1728373" cy="183869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F57ED1E-3D2F-3CAD-7D42-EACD0946A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2" t="8608" r="34680" b="47552"/>
          <a:stretch/>
        </p:blipFill>
        <p:spPr bwMode="auto">
          <a:xfrm>
            <a:off x="1007737" y="2927027"/>
            <a:ext cx="1657229" cy="17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4ED7F35-0900-0298-6932-77F510C76ED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1" t="17672" r="37783" b="43750"/>
          <a:stretch/>
        </p:blipFill>
        <p:spPr bwMode="auto">
          <a:xfrm>
            <a:off x="1007737" y="1106408"/>
            <a:ext cx="1657229" cy="17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C3A6A-2901-5A9F-724F-2AEF0329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13</a:t>
            </a:fld>
            <a:endParaRPr lang="en-US"/>
          </a:p>
        </p:txBody>
      </p:sp>
      <p:pic>
        <p:nvPicPr>
          <p:cNvPr id="8" name="Bildschirmaufzeichnung 13">
            <a:hlinkClick r:id="" action="ppaction://media"/>
            <a:extLst>
              <a:ext uri="{FF2B5EF4-FFF2-40B4-BE49-F238E27FC236}">
                <a16:creationId xmlns:a16="http://schemas.microsoft.com/office/drawing/2014/main" id="{9B518E02-6933-A53F-9F6B-99428DD43C8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52037" y="679571"/>
            <a:ext cx="6743699" cy="5694445"/>
          </a:xfrm>
          <a:prstGeom prst="rect">
            <a:avLst/>
          </a:prstGeom>
        </p:spPr>
      </p:pic>
      <p:pic>
        <p:nvPicPr>
          <p:cNvPr id="12" name="Bildschirmaufzeichnung 11">
            <a:hlinkClick r:id="" action="ppaction://media"/>
            <a:extLst>
              <a:ext uri="{FF2B5EF4-FFF2-40B4-BE49-F238E27FC236}">
                <a16:creationId xmlns:a16="http://schemas.microsoft.com/office/drawing/2014/main" id="{DA56D50E-B618-8585-327C-A5E6F0B8B0A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17227" y="829977"/>
            <a:ext cx="6565580" cy="5544039"/>
          </a:xfrm>
          <a:prstGeom prst="rect">
            <a:avLst/>
          </a:prstGeom>
        </p:spPr>
      </p:pic>
      <p:pic>
        <p:nvPicPr>
          <p:cNvPr id="13" name="Bildschirmaufzeichnung 15">
            <a:hlinkClick r:id="" action="ppaction://media"/>
            <a:extLst>
              <a:ext uri="{FF2B5EF4-FFF2-40B4-BE49-F238E27FC236}">
                <a16:creationId xmlns:a16="http://schemas.microsoft.com/office/drawing/2014/main" id="{6112FA76-D6CC-6550-B782-BB554996196D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45308" y="652211"/>
            <a:ext cx="6980362" cy="58942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49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57"/>
    </mc:Choice>
    <mc:Fallback xmlns="">
      <p:transition spd="slow" advTm="12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35912 0.1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56" y="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7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38841 -0.053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14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200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36576 -0.354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-177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79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594" objId="12"/>
        <p14:stopEvt time="38728" objId="12"/>
        <p14:playEvt time="48705" objId="13"/>
        <p14:stopEvt time="69105" objId="13"/>
        <p14:playEvt time="82063" objId="8"/>
        <p14:pauseEvt time="82831" objId="8"/>
        <p14:playEvt time="82833" objId="13"/>
        <p14:triggerEvt type="onClick" time="82834" objId="8"/>
        <p14:resumeEvt time="83404" objId="8"/>
        <p14:pauseEvt time="83404" objId="13"/>
        <p14:triggerEvt type="onClick" time="83404" objId="8"/>
        <p14:stopEvt time="100959" objId="8"/>
        <p14:stopEvt time="120557" objId="1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1CF413B-53B1-6063-94B8-F1ECC397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Caveats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60B769-728F-8009-5A08-EFDD24543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62470"/>
            <a:ext cx="8946541" cy="4685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/>
              <a:t>Potential </a:t>
            </a:r>
            <a:r>
              <a:rPr lang="de-CH" err="1"/>
              <a:t>cofounding</a:t>
            </a:r>
            <a:r>
              <a:rPr lang="de-CH"/>
              <a:t> </a:t>
            </a:r>
            <a:r>
              <a:rPr lang="de-CH" err="1"/>
              <a:t>factors</a:t>
            </a:r>
            <a:r>
              <a:rPr lang="de-CH"/>
              <a:t>:</a:t>
            </a:r>
          </a:p>
          <a:p>
            <a:pPr lvl="1"/>
            <a:r>
              <a:rPr lang="de-CH"/>
              <a:t>Depression / </a:t>
            </a:r>
            <a:r>
              <a:rPr lang="de-CH" err="1"/>
              <a:t>Anxiety</a:t>
            </a:r>
            <a:r>
              <a:rPr lang="de-CH"/>
              <a:t> and </a:t>
            </a:r>
            <a:r>
              <a:rPr lang="de-CH" err="1"/>
              <a:t>medications</a:t>
            </a:r>
            <a:endParaRPr lang="de-CH"/>
          </a:p>
          <a:p>
            <a:pPr lvl="2">
              <a:buClr>
                <a:srgbClr val="8AD0D6"/>
              </a:buClr>
            </a:pPr>
            <a:r>
              <a:rPr lang="de-CH">
                <a:ea typeface="+mj-lt"/>
                <a:cs typeface="+mj-lt"/>
              </a:rPr>
              <a:t>Not </a:t>
            </a:r>
            <a:r>
              <a:rPr lang="de-CH" err="1">
                <a:ea typeface="+mj-lt"/>
                <a:cs typeface="+mj-lt"/>
              </a:rPr>
              <a:t>enough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domain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knowledge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about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medications</a:t>
            </a:r>
            <a:r>
              <a:rPr lang="de-CH">
                <a:ea typeface="+mj-lt"/>
                <a:cs typeface="+mj-lt"/>
              </a:rPr>
              <a:t> (i. E. </a:t>
            </a:r>
            <a:r>
              <a:rPr lang="de-CH" err="1">
                <a:ea typeface="+mj-lt"/>
                <a:cs typeface="+mj-lt"/>
              </a:rPr>
              <a:t>which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medications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would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we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need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to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look</a:t>
            </a:r>
            <a:r>
              <a:rPr lang="de-CH">
                <a:ea typeface="+mj-lt"/>
                <a:cs typeface="+mj-lt"/>
              </a:rPr>
              <a:t> out </a:t>
            </a:r>
            <a:r>
              <a:rPr lang="de-CH" err="1">
                <a:ea typeface="+mj-lt"/>
                <a:cs typeface="+mj-lt"/>
              </a:rPr>
              <a:t>for</a:t>
            </a:r>
            <a:r>
              <a:rPr lang="de-CH">
                <a:ea typeface="+mj-lt"/>
                <a:cs typeface="+mj-lt"/>
              </a:rPr>
              <a:t>?)</a:t>
            </a:r>
            <a:endParaRPr lang="en-US">
              <a:ea typeface="+mj-lt"/>
              <a:cs typeface="+mj-lt"/>
            </a:endParaRPr>
          </a:p>
          <a:p>
            <a:pPr lvl="2">
              <a:buClr>
                <a:srgbClr val="8AD0D6"/>
              </a:buClr>
            </a:pPr>
            <a:r>
              <a:rPr lang="de-CH">
                <a:ea typeface="+mj-lt"/>
                <a:cs typeface="+mj-lt"/>
              </a:rPr>
              <a:t>Not </a:t>
            </a:r>
            <a:r>
              <a:rPr lang="de-CH" err="1">
                <a:ea typeface="+mj-lt"/>
                <a:cs typeface="+mj-lt"/>
              </a:rPr>
              <a:t>enough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domain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knowledge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about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effects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of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medications</a:t>
            </a:r>
            <a:r>
              <a:rPr lang="de-CH">
                <a:ea typeface="+mj-lt"/>
                <a:cs typeface="+mj-lt"/>
              </a:rPr>
              <a:t> on </a:t>
            </a:r>
            <a:r>
              <a:rPr lang="de-CH" err="1">
                <a:ea typeface="+mj-lt"/>
                <a:cs typeface="+mj-lt"/>
              </a:rPr>
              <a:t>depression</a:t>
            </a:r>
            <a:r>
              <a:rPr lang="de-CH">
                <a:ea typeface="+mj-lt"/>
                <a:cs typeface="+mj-lt"/>
              </a:rPr>
              <a:t> and </a:t>
            </a:r>
            <a:r>
              <a:rPr lang="de-CH" err="1">
                <a:ea typeface="+mj-lt"/>
                <a:cs typeface="+mj-lt"/>
              </a:rPr>
              <a:t>anxiety</a:t>
            </a:r>
            <a:r>
              <a:rPr lang="de-CH">
                <a:ea typeface="+mj-lt"/>
                <a:cs typeface="+mj-lt"/>
              </a:rPr>
              <a:t>: </a:t>
            </a:r>
            <a:r>
              <a:rPr lang="de-CH" err="1">
                <a:ea typeface="+mj-lt"/>
                <a:cs typeface="+mj-lt"/>
              </a:rPr>
              <a:t>would</a:t>
            </a:r>
            <a:r>
              <a:rPr lang="de-CH">
                <a:ea typeface="+mj-lt"/>
                <a:cs typeface="+mj-lt"/>
              </a:rPr>
              <a:t> a </a:t>
            </a:r>
            <a:r>
              <a:rPr lang="de-CH" err="1">
                <a:ea typeface="+mj-lt"/>
                <a:cs typeface="+mj-lt"/>
              </a:rPr>
              <a:t>patient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treated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for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depression</a:t>
            </a:r>
            <a:r>
              <a:rPr lang="de-CH">
                <a:ea typeface="+mj-lt"/>
                <a:cs typeface="+mj-lt"/>
              </a:rPr>
              <a:t> also </a:t>
            </a:r>
            <a:r>
              <a:rPr lang="de-CH" err="1">
                <a:ea typeface="+mj-lt"/>
                <a:cs typeface="+mj-lt"/>
              </a:rPr>
              <a:t>potentially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be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treated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for</a:t>
            </a:r>
            <a:r>
              <a:rPr lang="de-CH">
                <a:ea typeface="+mj-lt"/>
                <a:cs typeface="+mj-lt"/>
              </a:rPr>
              <a:t> </a:t>
            </a:r>
            <a:r>
              <a:rPr lang="de-CH" err="1">
                <a:ea typeface="+mj-lt"/>
                <a:cs typeface="+mj-lt"/>
              </a:rPr>
              <a:t>insomnia</a:t>
            </a:r>
            <a:r>
              <a:rPr lang="de-CH">
                <a:ea typeface="+mj-lt"/>
                <a:cs typeface="+mj-lt"/>
              </a:rPr>
              <a:t>?</a:t>
            </a:r>
          </a:p>
          <a:p>
            <a:pPr lvl="1"/>
            <a:r>
              <a:rPr lang="de-CH" err="1"/>
              <a:t>Ethnicities</a:t>
            </a:r>
            <a:r>
              <a:rPr lang="de-CH"/>
              <a:t>: </a:t>
            </a:r>
          </a:p>
          <a:p>
            <a:pPr lvl="2">
              <a:buClr>
                <a:srgbClr val="8AD0D6"/>
              </a:buClr>
            </a:pPr>
            <a:r>
              <a:rPr lang="de-CH"/>
              <a:t>not </a:t>
            </a:r>
            <a:r>
              <a:rPr lang="de-CH" err="1"/>
              <a:t>many</a:t>
            </a:r>
            <a:r>
              <a:rPr lang="de-CH"/>
              <a:t> </a:t>
            </a:r>
            <a:r>
              <a:rPr lang="de-CH" err="1"/>
              <a:t>datapoints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insomnia</a:t>
            </a:r>
            <a:r>
              <a:rPr lang="de-CH"/>
              <a:t>, OSA </a:t>
            </a:r>
            <a:r>
              <a:rPr lang="de-CH" err="1"/>
              <a:t>or</a:t>
            </a:r>
            <a:r>
              <a:rPr lang="de-CH"/>
              <a:t> NPIK</a:t>
            </a:r>
          </a:p>
          <a:p>
            <a:pPr marL="457200" lvl="1" indent="0">
              <a:buClr>
                <a:srgbClr val="8AD0D6"/>
              </a:buClr>
              <a:buNone/>
            </a:pPr>
            <a:endParaRPr lang="de-CH"/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r>
              <a:rPr lang="de-CH"/>
              <a:t>Data </a:t>
            </a:r>
            <a:r>
              <a:rPr lang="de-CH" err="1"/>
              <a:t>quality</a:t>
            </a:r>
            <a:endParaRPr lang="de-CH"/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lang="de-CH"/>
              <a:t>Most </a:t>
            </a:r>
            <a:r>
              <a:rPr lang="de-CH" err="1"/>
              <a:t>sleep</a:t>
            </a:r>
            <a:r>
              <a:rPr lang="de-CH"/>
              <a:t> </a:t>
            </a:r>
            <a:r>
              <a:rPr lang="de-CH" err="1"/>
              <a:t>disturbances</a:t>
            </a:r>
            <a:r>
              <a:rPr lang="de-CH"/>
              <a:t> </a:t>
            </a:r>
            <a:r>
              <a:rPr lang="de-CH" err="1"/>
              <a:t>measured</a:t>
            </a:r>
            <a:r>
              <a:rPr lang="de-CH"/>
              <a:t> </a:t>
            </a:r>
            <a:r>
              <a:rPr lang="de-CH" err="1"/>
              <a:t>only</a:t>
            </a:r>
            <a:r>
              <a:rPr lang="de-CH"/>
              <a:t> </a:t>
            </a:r>
            <a:r>
              <a:rPr lang="de-CH" err="1"/>
              <a:t>by</a:t>
            </a:r>
            <a:r>
              <a:rPr lang="de-CH"/>
              <a:t> </a:t>
            </a:r>
            <a:r>
              <a:rPr lang="de-CH" err="1"/>
              <a:t>self</a:t>
            </a:r>
            <a:r>
              <a:rPr lang="de-CH"/>
              <a:t> </a:t>
            </a:r>
            <a:r>
              <a:rPr lang="de-CH" err="1"/>
              <a:t>reported</a:t>
            </a:r>
            <a:r>
              <a:rPr lang="de-CH"/>
              <a:t>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A2685-622B-2D52-E430-95286ED1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11"/>
    </mc:Choice>
    <mc:Fallback xmlns="">
      <p:transition spd="slow" advTm="763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0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D4FFE3-6149-7150-9C81-FE8414D8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Freeform: Shape 26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C899E-8767-F93F-214E-E45C0DDC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FD6364-76F2-96EE-179B-378F084C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400">
                <a:latin typeface="Century Gothic" panose="020B0502020202020204"/>
              </a:rPr>
              <a:t>patients  suffering from  AD  or MCI may have  a slower  progression of cognitive decline if their support system is less distressed. 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400">
                <a:latin typeface="Century Gothic" panose="020B0502020202020204"/>
              </a:rPr>
              <a:t>Treating sleep disorders and OSA could have a positive effect on the progression  of  AD.  </a:t>
            </a:r>
          </a:p>
          <a:p>
            <a:pPr>
              <a:lnSpc>
                <a:spcPct val="90000"/>
              </a:lnSpc>
              <a:buClr>
                <a:srgbClr val="50B9C1"/>
              </a:buClr>
              <a:buFont typeface="Wingdings" panose="05000000000000000000" pitchFamily="2" charset="2"/>
              <a:buChar char="Ø"/>
            </a:pPr>
            <a:r>
              <a:rPr lang="en-US" sz="1400">
                <a:latin typeface="Century Gothic" panose="020B0502020202020204"/>
              </a:rPr>
              <a:t>Further studies using other sleep data, such as obtained in a sleeping lab, may be able to get more conclusive results. 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400"/>
              <a:t>HDBSCAN could </a:t>
            </a:r>
            <a:r>
              <a:rPr lang="en-US" sz="1400">
                <a:ea typeface="+mj-lt"/>
                <a:cs typeface="+mj-lt"/>
              </a:rPr>
              <a:t>potentially</a:t>
            </a:r>
            <a:r>
              <a:rPr lang="en-US" sz="1400"/>
              <a:t>, with some improvements, be used to identify abnormal brain structures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 sz="1400"/>
          </a:p>
          <a:p>
            <a:pPr marL="0" lvl="0" indent="0">
              <a:lnSpc>
                <a:spcPct val="90000"/>
              </a:lnSpc>
              <a:buNone/>
            </a:pPr>
            <a:endParaRPr lang="en-US" sz="1400"/>
          </a:p>
          <a:p>
            <a:pPr marL="0" indent="0">
              <a:lnSpc>
                <a:spcPct val="90000"/>
              </a:lnSpc>
              <a:buNone/>
            </a:pPr>
            <a:endParaRPr lang="en-AU" sz="1400"/>
          </a:p>
        </p:txBody>
      </p:sp>
    </p:spTree>
    <p:extLst>
      <p:ext uri="{BB962C8B-B14F-4D97-AF65-F5344CB8AC3E}">
        <p14:creationId xmlns:p14="http://schemas.microsoft.com/office/powerpoint/2010/main" val="2140679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6183"/>
    </mc:Choice>
    <mc:Fallback xmlns="">
      <p:transition spd="slow" advTm="561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5689B6-9498-18D7-B0E3-A138C182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823664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609FEF-DF42-265B-0122-18F42662D18A}"/>
              </a:ext>
            </a:extLst>
          </p:cNvPr>
          <p:cNvSpPr txBox="1"/>
          <p:nvPr/>
        </p:nvSpPr>
        <p:spPr>
          <a:xfrm>
            <a:off x="3253368" y="3249437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02111984F565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AU"/>
          </a:p>
        </p:txBody>
      </p:sp>
      <p:pic>
        <p:nvPicPr>
          <p:cNvPr id="3" name="Bildschirmaufzeichnung 2">
            <a:hlinkClick r:id="" action="ppaction://media"/>
            <a:extLst>
              <a:ext uri="{FF2B5EF4-FFF2-40B4-BE49-F238E27FC236}">
                <a16:creationId xmlns:a16="http://schemas.microsoft.com/office/drawing/2014/main" id="{66D9E9BF-6982-491F-9A99-5AA47BBF8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6729" y="736132"/>
            <a:ext cx="6307530" cy="532613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56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740"/>
    </mc:Choice>
    <mc:Fallback xmlns="">
      <p:transition spd="slow" advTm="10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2A2CE9A-4D2A-848B-C70A-64A6FA80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de-CH"/>
              <a:t>Features and </a:t>
            </a:r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got</a:t>
            </a:r>
            <a:r>
              <a:rPr lang="de-CH"/>
              <a:t> </a:t>
            </a:r>
            <a:r>
              <a:rPr lang="de-CH" err="1"/>
              <a:t>them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5D101F-AE13-603C-92C8-7E9E2FDA3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NPIK Questionnaire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Obstructive sleep apnea and insomnia</a:t>
            </a:r>
          </a:p>
          <a:p>
            <a:pPr lvl="1"/>
            <a:r>
              <a:rPr lang="en-US"/>
              <a:t>Extracted from medical data using key-word-search</a:t>
            </a:r>
          </a:p>
          <a:p>
            <a:pPr lvl="1"/>
            <a:r>
              <a:rPr lang="en-US"/>
              <a:t>Insomnia was flagged for each visit</a:t>
            </a:r>
          </a:p>
          <a:p>
            <a:pPr lvl="1"/>
            <a:r>
              <a:rPr lang="en-US"/>
              <a:t>OSA was flagged for each patient</a:t>
            </a:r>
          </a:p>
          <a:p>
            <a:r>
              <a:rPr lang="en-US"/>
              <a:t>Brain volumes</a:t>
            </a:r>
          </a:p>
          <a:p>
            <a:pPr lvl="1"/>
            <a:r>
              <a:rPr lang="en-US"/>
              <a:t>Relative brain volumes: brain volumes divided by the measurement at first visit</a:t>
            </a:r>
          </a:p>
          <a:p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2D76483-F16C-18E5-EC78-B0567A77E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" r="6468" b="-1"/>
          <a:stretch/>
        </p:blipFill>
        <p:spPr>
          <a:xfrm>
            <a:off x="7389844" y="3429000"/>
            <a:ext cx="2819421" cy="2170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9683C0D-0860-0B15-FD0F-A4C7A672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276" y="4483543"/>
            <a:ext cx="2789691" cy="19585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925E3-21B5-A7C7-CDD0-3FBF843F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1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A96E-D387-445C-34A7-6C373DEB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 volumes (one Chart with all the brain measurements)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74629A-2EB8-F31D-DC88-AE902017BD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Brain size decreases over time, but </a:t>
            </a:r>
            <a:r>
              <a:rPr lang="en-US" err="1"/>
              <a:t>moreso</a:t>
            </a:r>
            <a:r>
              <a:rPr lang="en-US"/>
              <a:t> in AD patients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4CBAE1-EB39-A387-1FC8-63644BE26E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AD3CA6B-3F24-9983-3B66-0048199E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826" y="2091445"/>
            <a:ext cx="4069644" cy="26627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D36A4-AF34-D7BF-92B1-2DA34674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1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03245A6-C087-F3D8-03D1-C46894350463}"/>
              </a:ext>
            </a:extLst>
          </p:cNvPr>
          <p:cNvSpPr txBox="1">
            <a:spLocks/>
          </p:cNvSpPr>
          <p:nvPr/>
        </p:nvSpPr>
        <p:spPr>
          <a:xfrm>
            <a:off x="6664271" y="1957"/>
            <a:ext cx="5527675" cy="617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ea typeface="+mj-lt"/>
                <a:cs typeface="+mj-lt"/>
              </a:rPr>
              <a:t>Do patients with sleep disturbances get diagnosed with AD earlier?</a:t>
            </a:r>
            <a:endParaRPr lang="en-US">
              <a:ea typeface="+mj-lt"/>
              <a:cs typeface="+mj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37BBE3C-08D6-DD30-BC36-471265814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520277"/>
              </p:ext>
            </p:extLst>
          </p:nvPr>
        </p:nvGraphicFramePr>
        <p:xfrm>
          <a:off x="4964113" y="1847850"/>
          <a:ext cx="665035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4">
                  <a:extLst>
                    <a:ext uri="{9D8B030D-6E8A-4147-A177-3AD203B41FA5}">
                      <a16:colId xmlns:a16="http://schemas.microsoft.com/office/drawing/2014/main" val="3210802139"/>
                    </a:ext>
                  </a:extLst>
                </a:gridCol>
                <a:gridCol w="913739">
                  <a:extLst>
                    <a:ext uri="{9D8B030D-6E8A-4147-A177-3AD203B41FA5}">
                      <a16:colId xmlns:a16="http://schemas.microsoft.com/office/drawing/2014/main" val="2755077464"/>
                    </a:ext>
                  </a:extLst>
                </a:gridCol>
                <a:gridCol w="1142998">
                  <a:extLst>
                    <a:ext uri="{9D8B030D-6E8A-4147-A177-3AD203B41FA5}">
                      <a16:colId xmlns:a16="http://schemas.microsoft.com/office/drawing/2014/main" val="945071144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287826679"/>
                    </a:ext>
                  </a:extLst>
                </a:gridCol>
                <a:gridCol w="785180">
                  <a:extLst>
                    <a:ext uri="{9D8B030D-6E8A-4147-A177-3AD203B41FA5}">
                      <a16:colId xmlns:a16="http://schemas.microsoft.com/office/drawing/2014/main" val="1202866880"/>
                    </a:ext>
                  </a:extLst>
                </a:gridCol>
                <a:gridCol w="923635">
                  <a:extLst>
                    <a:ext uri="{9D8B030D-6E8A-4147-A177-3AD203B41FA5}">
                      <a16:colId xmlns:a16="http://schemas.microsoft.com/office/drawing/2014/main" val="158182599"/>
                    </a:ext>
                  </a:extLst>
                </a:gridCol>
                <a:gridCol w="727449">
                  <a:extLst>
                    <a:ext uri="{9D8B030D-6E8A-4147-A177-3AD203B41FA5}">
                      <a16:colId xmlns:a16="http://schemas.microsoft.com/office/drawing/2014/main" val="3069162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insomnia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count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mean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std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min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median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max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93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74.272378 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7.683623 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55.0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74.7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90.9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41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76.336735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6.377653 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62.7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76.7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90.3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2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8C83B5-9580-9543-184F-57829788E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25143"/>
              </p:ext>
            </p:extLst>
          </p:nvPr>
        </p:nvGraphicFramePr>
        <p:xfrm>
          <a:off x="4964113" y="3255963"/>
          <a:ext cx="66503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09">
                  <a:extLst>
                    <a:ext uri="{9D8B030D-6E8A-4147-A177-3AD203B41FA5}">
                      <a16:colId xmlns:a16="http://schemas.microsoft.com/office/drawing/2014/main" val="3210802139"/>
                    </a:ext>
                  </a:extLst>
                </a:gridCol>
                <a:gridCol w="773545">
                  <a:extLst>
                    <a:ext uri="{9D8B030D-6E8A-4147-A177-3AD203B41FA5}">
                      <a16:colId xmlns:a16="http://schemas.microsoft.com/office/drawing/2014/main" val="2755077464"/>
                    </a:ext>
                  </a:extLst>
                </a:gridCol>
                <a:gridCol w="1142998">
                  <a:extLst>
                    <a:ext uri="{9D8B030D-6E8A-4147-A177-3AD203B41FA5}">
                      <a16:colId xmlns:a16="http://schemas.microsoft.com/office/drawing/2014/main" val="945071144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287826679"/>
                    </a:ext>
                  </a:extLst>
                </a:gridCol>
                <a:gridCol w="785181">
                  <a:extLst>
                    <a:ext uri="{9D8B030D-6E8A-4147-A177-3AD203B41FA5}">
                      <a16:colId xmlns:a16="http://schemas.microsoft.com/office/drawing/2014/main" val="1202866880"/>
                    </a:ext>
                  </a:extLst>
                </a:gridCol>
                <a:gridCol w="923635">
                  <a:extLst>
                    <a:ext uri="{9D8B030D-6E8A-4147-A177-3AD203B41FA5}">
                      <a16:colId xmlns:a16="http://schemas.microsoft.com/office/drawing/2014/main" val="158182599"/>
                    </a:ext>
                  </a:extLst>
                </a:gridCol>
                <a:gridCol w="727449">
                  <a:extLst>
                    <a:ext uri="{9D8B030D-6E8A-4147-A177-3AD203B41FA5}">
                      <a16:colId xmlns:a16="http://schemas.microsoft.com/office/drawing/2014/main" val="3069162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count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mean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std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min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median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max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93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661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74.588502 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7.601155</a:t>
                      </a:r>
                      <a:r>
                        <a:rPr lang="en-US" sz="1400" b="0" i="0" u="none" strike="noStrike" noProof="0">
                          <a:latin typeface="Century Gothic"/>
                        </a:rPr>
                        <a:t>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55.1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75.1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90.9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41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65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72.613846 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7.596131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55.0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73.6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87.3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205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8B75472-FCA5-EFE8-382B-77255AF24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55769"/>
              </p:ext>
            </p:extLst>
          </p:nvPr>
        </p:nvGraphicFramePr>
        <p:xfrm>
          <a:off x="4964113" y="4664075"/>
          <a:ext cx="66503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09">
                  <a:extLst>
                    <a:ext uri="{9D8B030D-6E8A-4147-A177-3AD203B41FA5}">
                      <a16:colId xmlns:a16="http://schemas.microsoft.com/office/drawing/2014/main" val="3210802139"/>
                    </a:ext>
                  </a:extLst>
                </a:gridCol>
                <a:gridCol w="773545">
                  <a:extLst>
                    <a:ext uri="{9D8B030D-6E8A-4147-A177-3AD203B41FA5}">
                      <a16:colId xmlns:a16="http://schemas.microsoft.com/office/drawing/2014/main" val="2755077464"/>
                    </a:ext>
                  </a:extLst>
                </a:gridCol>
                <a:gridCol w="1142998">
                  <a:extLst>
                    <a:ext uri="{9D8B030D-6E8A-4147-A177-3AD203B41FA5}">
                      <a16:colId xmlns:a16="http://schemas.microsoft.com/office/drawing/2014/main" val="945071144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287826679"/>
                    </a:ext>
                  </a:extLst>
                </a:gridCol>
                <a:gridCol w="785181">
                  <a:extLst>
                    <a:ext uri="{9D8B030D-6E8A-4147-A177-3AD203B41FA5}">
                      <a16:colId xmlns:a16="http://schemas.microsoft.com/office/drawing/2014/main" val="1202866880"/>
                    </a:ext>
                  </a:extLst>
                </a:gridCol>
                <a:gridCol w="923635">
                  <a:extLst>
                    <a:ext uri="{9D8B030D-6E8A-4147-A177-3AD203B41FA5}">
                      <a16:colId xmlns:a16="http://schemas.microsoft.com/office/drawing/2014/main" val="158182599"/>
                    </a:ext>
                  </a:extLst>
                </a:gridCol>
                <a:gridCol w="727449">
                  <a:extLst>
                    <a:ext uri="{9D8B030D-6E8A-4147-A177-3AD203B41FA5}">
                      <a16:colId xmlns:a16="http://schemas.microsoft.com/office/drawing/2014/main" val="3069162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NPIKCAT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count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mean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std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min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median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max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93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Low (&lt;=3)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612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74.440523 </a:t>
                      </a:r>
                      <a:r>
                        <a:rPr lang="en-US" sz="1400" b="0" i="0" u="none" strike="noStrike" noProof="0">
                          <a:latin typeface="Century Gothic"/>
                        </a:rPr>
                        <a:t>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7.688397</a:t>
                      </a:r>
                      <a:r>
                        <a:rPr lang="en-US" sz="1400" b="0" i="0" u="none" strike="noStrike" noProof="0">
                          <a:latin typeface="Century Gothic"/>
                        </a:rPr>
                        <a:t>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55.1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74.9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90.9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41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High (&gt;3)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114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74.257018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7.248130</a:t>
                      </a:r>
                      <a:r>
                        <a:rPr lang="en-US" sz="1400" b="0" i="0" u="none" strike="noStrike" noProof="0">
                          <a:latin typeface="Century Gothic"/>
                        </a:rPr>
                        <a:t>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55.0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75.1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90.3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205"/>
                  </a:ext>
                </a:extLst>
              </a:tr>
            </a:tbl>
          </a:graphicData>
        </a:graphic>
      </p:graphicFrame>
      <p:pic>
        <p:nvPicPr>
          <p:cNvPr id="9" name="Picture 10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6B489BD7-BE31-0BB9-58E2-120ABE30D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" y="235596"/>
            <a:ext cx="4440381" cy="6305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B3E070-9338-625E-9E8E-6110B0A4C890}"/>
              </a:ext>
            </a:extLst>
          </p:cNvPr>
          <p:cNvSpPr txBox="1"/>
          <p:nvPr/>
        </p:nvSpPr>
        <p:spPr>
          <a:xfrm>
            <a:off x="4889500" y="1269999"/>
            <a:ext cx="6567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Age when diagnosed with </a:t>
            </a:r>
            <a:r>
              <a:rPr lang="en-US" err="1"/>
              <a:t>Alzheimers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C1307-21EE-1C1F-19D8-1BB10C3F9321}"/>
              </a:ext>
            </a:extLst>
          </p:cNvPr>
          <p:cNvSpPr txBox="1"/>
          <p:nvPr/>
        </p:nvSpPr>
        <p:spPr>
          <a:xfrm>
            <a:off x="4936537" y="5964295"/>
            <a:ext cx="6567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C358-5BAE-6322-1F20-6AAB9DBAA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1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DD3C-0165-4F41-B099-DC2CAD70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B13E16B-36A0-5874-904F-305D4C40F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err="1">
                <a:latin typeface="Century Gothic (Überschriften)"/>
              </a:rPr>
              <a:t>Why</a:t>
            </a:r>
            <a:r>
              <a:rPr lang="de-DE">
                <a:latin typeface="Century Gothic (Überschriften)"/>
              </a:rPr>
              <a:t>?</a:t>
            </a:r>
            <a:endParaRPr lang="en-AU" sz="1800" b="0" i="0" u="none" strike="noStrike" baseline="0">
              <a:solidFill>
                <a:srgbClr val="000000"/>
              </a:solidFill>
              <a:latin typeface="Century Gothic (Überschriften)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 b="0" i="0" u="none" strike="noStrike" baseline="0">
                <a:latin typeface="Century Gothic (Überschriften)"/>
              </a:rPr>
              <a:t>sleep disturbances significantly associated with AD pathologies conversion and cognitive diagnosis. (</a:t>
            </a:r>
            <a:r>
              <a:rPr lang="en-AU" b="0" i="0" u="none" strike="noStrike" baseline="0" err="1">
                <a:latin typeface="Century Gothic (Überschriften)"/>
              </a:rPr>
              <a:t>Shokouhi</a:t>
            </a:r>
            <a:r>
              <a:rPr lang="en-AU" b="0" i="0" u="none" strike="noStrike" baseline="0">
                <a:latin typeface="Century Gothic (Überschriften)"/>
              </a:rPr>
              <a:t> 2019, </a:t>
            </a:r>
            <a:r>
              <a:rPr lang="en-AU" b="0" i="0" u="none" strike="noStrike" baseline="0" err="1">
                <a:latin typeface="Century Gothic (Überschriften)"/>
              </a:rPr>
              <a:t>Lloret</a:t>
            </a:r>
            <a:r>
              <a:rPr lang="en-AU" b="0" i="0" u="none" strike="noStrike" baseline="0">
                <a:latin typeface="Century Gothic (Überschriften)"/>
              </a:rPr>
              <a:t> MA 2020, et</a:t>
            </a:r>
            <a:r>
              <a:rPr lang="en-AU">
                <a:latin typeface="Century Gothic (Überschriften)"/>
              </a:rPr>
              <a:t> </a:t>
            </a:r>
            <a:r>
              <a:rPr lang="en-AU" b="0" i="0" u="none" strike="noStrike" baseline="0">
                <a:latin typeface="Century Gothic (Überschriften)"/>
              </a:rPr>
              <a:t>al.)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AU" b="0" i="0" u="none" strike="noStrike" baseline="0">
              <a:latin typeface="Century Gothic (Überschriften)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 b="0" i="0" u="none" strike="noStrike" baseline="0">
                <a:latin typeface="Century Gothic (Überschriften)"/>
              </a:rPr>
              <a:t>AD brain shrinks faster than normal brain. Abnormal brain atrophy starts often at the beginning of MCI stage.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>
              <a:latin typeface="Times New Roman" panose="02020603050405020304" pitchFamily="18" charset="0"/>
            </a:endParaRPr>
          </a:p>
          <a:p>
            <a:r>
              <a:rPr lang="de-DE" err="1"/>
              <a:t>Aspects</a:t>
            </a:r>
            <a:endParaRPr lang="de-DE"/>
          </a:p>
          <a:p>
            <a:pPr marL="800100" lvl="1" indent="-342900">
              <a:buFont typeface="+mj-lt"/>
              <a:buAutoNum type="arabicPeriod"/>
            </a:pPr>
            <a:r>
              <a:rPr lang="de-DE"/>
              <a:t>Sleep </a:t>
            </a:r>
            <a:r>
              <a:rPr lang="de-DE" err="1"/>
              <a:t>disturbances</a:t>
            </a:r>
            <a:r>
              <a:rPr lang="de-DE"/>
              <a:t> VS AD </a:t>
            </a:r>
            <a:r>
              <a:rPr lang="de-DE" err="1"/>
              <a:t>cognitive</a:t>
            </a:r>
            <a:r>
              <a:rPr lang="de-DE"/>
              <a:t> </a:t>
            </a:r>
            <a:r>
              <a:rPr lang="de-DE" err="1"/>
              <a:t>conversion</a:t>
            </a:r>
            <a:endParaRPr lang="de-DE"/>
          </a:p>
          <a:p>
            <a:pPr marL="800100" lvl="1" indent="-342900">
              <a:buFont typeface="+mj-lt"/>
              <a:buAutoNum type="arabicPeriod"/>
            </a:pPr>
            <a:r>
              <a:rPr lang="de-DE"/>
              <a:t>Brain </a:t>
            </a:r>
            <a:r>
              <a:rPr lang="de-DE" err="1"/>
              <a:t>volumes</a:t>
            </a:r>
            <a:r>
              <a:rPr lang="de-DE"/>
              <a:t> VS AD </a:t>
            </a:r>
            <a:r>
              <a:rPr lang="de-DE" err="1"/>
              <a:t>cognitive</a:t>
            </a:r>
            <a:r>
              <a:rPr lang="de-DE"/>
              <a:t> </a:t>
            </a:r>
            <a:r>
              <a:rPr lang="de-DE" err="1"/>
              <a:t>conversion</a:t>
            </a:r>
            <a:endParaRPr lang="de-DE"/>
          </a:p>
          <a:p>
            <a:pPr marL="800100" lvl="1" indent="-342900">
              <a:buFont typeface="+mj-lt"/>
              <a:buAutoNum type="arabicPeriod"/>
            </a:pPr>
            <a:r>
              <a:rPr lang="de-DE"/>
              <a:t>Sleep </a:t>
            </a:r>
            <a:r>
              <a:rPr lang="de-DE" err="1"/>
              <a:t>disturbances</a:t>
            </a:r>
            <a:r>
              <a:rPr lang="de-DE"/>
              <a:t> + </a:t>
            </a:r>
            <a:r>
              <a:rPr lang="de-DE" err="1"/>
              <a:t>brain</a:t>
            </a:r>
            <a:r>
              <a:rPr lang="de-DE"/>
              <a:t> </a:t>
            </a:r>
            <a:r>
              <a:rPr lang="de-DE" err="1"/>
              <a:t>volumes</a:t>
            </a:r>
            <a:r>
              <a:rPr lang="de-DE"/>
              <a:t> VS AD </a:t>
            </a:r>
            <a:r>
              <a:rPr lang="de-DE" err="1"/>
              <a:t>cognitive</a:t>
            </a:r>
            <a:r>
              <a:rPr lang="de-DE"/>
              <a:t> </a:t>
            </a:r>
            <a:r>
              <a:rPr lang="de-DE" err="1"/>
              <a:t>diagnosis</a:t>
            </a:r>
            <a:endParaRPr lang="de-DE"/>
          </a:p>
          <a:p>
            <a:pPr marL="800100" lvl="1" indent="-342900">
              <a:buFont typeface="+mj-lt"/>
              <a:buAutoNum type="arabicPeriod"/>
            </a:pPr>
            <a:r>
              <a:rPr lang="de-DE"/>
              <a:t>MRI </a:t>
            </a:r>
            <a:r>
              <a:rPr lang="de-DE" err="1"/>
              <a:t>scans</a:t>
            </a:r>
            <a:r>
              <a:rPr lang="de-DE"/>
              <a:t> </a:t>
            </a:r>
            <a:r>
              <a:rPr lang="de-DE" err="1"/>
              <a:t>analysis</a:t>
            </a:r>
            <a:endParaRPr lang="de-DE"/>
          </a:p>
          <a:p>
            <a:pPr marL="285750" indent="-285750">
              <a:buFontTx/>
              <a:buChar char="-"/>
            </a:pPr>
            <a:endParaRPr lang="de-DE"/>
          </a:p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129C1-2CF6-273E-BF69-55B2D9E6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0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0"/>
    </mc:Choice>
    <mc:Fallback xmlns="">
      <p:transition spd="slow" advTm="496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1CFD5-5595-DBEB-027A-B8BD78880551}"/>
              </a:ext>
            </a:extLst>
          </p:cNvPr>
          <p:cNvSpPr txBox="1">
            <a:spLocks/>
          </p:cNvSpPr>
          <p:nvPr/>
        </p:nvSpPr>
        <p:spPr>
          <a:xfrm>
            <a:off x="5867635" y="-44225"/>
            <a:ext cx="5527675" cy="617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CB2B534-CA2A-062D-B7E7-95B4868BC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42544"/>
              </p:ext>
            </p:extLst>
          </p:nvPr>
        </p:nvGraphicFramePr>
        <p:xfrm>
          <a:off x="1503680" y="2228233"/>
          <a:ext cx="8168640" cy="2966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155740446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4118931117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4164777448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1964229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Sleep 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5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OSA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400851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405355  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193794  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OSA 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entury Gothic"/>
                        </a:rPr>
                        <a:t>0.271871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551817  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176312  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6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Insomnia 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391742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410093  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198165  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55915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Insomnia 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347781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524252  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127967  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9084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NPIKCAT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400375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407416  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</a:t>
                      </a:r>
                      <a:r>
                        <a:rPr lang="en-GB" sz="1800" b="0" i="0" u="none" strike="noStrike" noProof="0">
                          <a:latin typeface="Century Gothic"/>
                        </a:rPr>
                        <a:t>192209  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6368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NPIKCAT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</a:t>
                      </a:r>
                      <a:r>
                        <a:rPr lang="en-US" sz="1800" b="0" i="0" u="none" strike="noStrike" noProof="0">
                          <a:latin typeface="Century Gothic"/>
                        </a:rPr>
                        <a:t>340143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</a:t>
                      </a:r>
                      <a:r>
                        <a:rPr lang="en-US" sz="1800" b="0" i="0" u="none" strike="noStrike" noProof="0">
                          <a:latin typeface="Century Gothic"/>
                        </a:rPr>
                        <a:t>468594  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</a:t>
                      </a:r>
                      <a:r>
                        <a:rPr lang="en-US" sz="1800" b="0" i="0" u="none" strike="noStrike" noProof="0">
                          <a:latin typeface="Century Gothic"/>
                        </a:rPr>
                        <a:t>191263  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8570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87317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82614C-292D-8676-298A-3EC670B7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7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449753-F0D0-FA9D-261E-1F55EAAE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Sleep </a:t>
            </a:r>
            <a:r>
              <a:rPr lang="de-CH" err="1"/>
              <a:t>disturbances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09E0E43-7B1C-AF9B-C1D4-CCD513628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sleep</a:t>
            </a:r>
            <a:r>
              <a:rPr lang="de-CH"/>
              <a:t> </a:t>
            </a:r>
            <a:r>
              <a:rPr lang="de-CH" err="1"/>
              <a:t>disturbances</a:t>
            </a:r>
            <a:r>
              <a:rPr lang="de-CH"/>
              <a:t>?</a:t>
            </a:r>
          </a:p>
          <a:p>
            <a:pPr lvl="1"/>
            <a:r>
              <a:rPr lang="de-CH" err="1"/>
              <a:t>Insomnia</a:t>
            </a:r>
            <a:r>
              <a:rPr lang="de-CH"/>
              <a:t>: </a:t>
            </a:r>
            <a:r>
              <a:rPr lang="de-CH" err="1"/>
              <a:t>Difficulty</a:t>
            </a:r>
            <a:r>
              <a:rPr lang="de-CH"/>
              <a:t> </a:t>
            </a:r>
            <a:r>
              <a:rPr lang="de-CH" err="1"/>
              <a:t>falling</a:t>
            </a:r>
            <a:r>
              <a:rPr lang="de-CH"/>
              <a:t> </a:t>
            </a:r>
            <a:r>
              <a:rPr lang="de-CH" err="1"/>
              <a:t>asleep</a:t>
            </a:r>
            <a:r>
              <a:rPr lang="de-CH"/>
              <a:t> </a:t>
            </a:r>
            <a:r>
              <a:rPr lang="de-CH" err="1"/>
              <a:t>or</a:t>
            </a:r>
            <a:r>
              <a:rPr lang="de-CH"/>
              <a:t> </a:t>
            </a:r>
            <a:r>
              <a:rPr lang="de-CH" err="1"/>
              <a:t>staying</a:t>
            </a:r>
            <a:r>
              <a:rPr lang="de-CH"/>
              <a:t> </a:t>
            </a:r>
            <a:r>
              <a:rPr lang="de-CH" err="1"/>
              <a:t>asleep</a:t>
            </a:r>
            <a:r>
              <a:rPr lang="de-CH"/>
              <a:t> </a:t>
            </a:r>
          </a:p>
          <a:p>
            <a:pPr lvl="1"/>
            <a:r>
              <a:rPr lang="de-CH" err="1"/>
              <a:t>Obstructive</a:t>
            </a:r>
            <a:r>
              <a:rPr lang="de-CH"/>
              <a:t> </a:t>
            </a:r>
            <a:r>
              <a:rPr lang="de-CH" err="1"/>
              <a:t>sleep</a:t>
            </a:r>
            <a:r>
              <a:rPr lang="de-CH"/>
              <a:t> </a:t>
            </a:r>
            <a:r>
              <a:rPr lang="de-CH" err="1"/>
              <a:t>apnea</a:t>
            </a:r>
            <a:r>
              <a:rPr lang="de-CH"/>
              <a:t> (OSA): </a:t>
            </a:r>
            <a:r>
              <a:rPr lang="de-CH" err="1"/>
              <a:t>brief</a:t>
            </a:r>
            <a:r>
              <a:rPr lang="de-CH"/>
              <a:t> partial </a:t>
            </a:r>
            <a:r>
              <a:rPr lang="de-CH" err="1"/>
              <a:t>or</a:t>
            </a:r>
            <a:r>
              <a:rPr lang="de-CH"/>
              <a:t> </a:t>
            </a:r>
            <a:r>
              <a:rPr lang="de-CH" err="1"/>
              <a:t>complete</a:t>
            </a:r>
            <a:r>
              <a:rPr lang="de-CH"/>
              <a:t> </a:t>
            </a:r>
            <a:r>
              <a:rPr lang="de-CH" err="1"/>
              <a:t>collapse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airways</a:t>
            </a:r>
            <a:r>
              <a:rPr lang="de-CH"/>
              <a:t> </a:t>
            </a:r>
            <a:r>
              <a:rPr lang="de-CH" err="1"/>
              <a:t>during</a:t>
            </a:r>
            <a:r>
              <a:rPr lang="de-CH"/>
              <a:t> </a:t>
            </a:r>
            <a:r>
              <a:rPr lang="de-CH" err="1"/>
              <a:t>sleep</a:t>
            </a:r>
            <a:endParaRPr lang="de-CH"/>
          </a:p>
          <a:p>
            <a:pPr lvl="1"/>
            <a:r>
              <a:rPr lang="de-CH"/>
              <a:t>Other </a:t>
            </a:r>
            <a:r>
              <a:rPr lang="de-CH" err="1"/>
              <a:t>sleep</a:t>
            </a:r>
            <a:r>
              <a:rPr lang="de-CH"/>
              <a:t> </a:t>
            </a:r>
            <a:r>
              <a:rPr lang="de-CH" err="1"/>
              <a:t>disturbances</a:t>
            </a:r>
            <a:r>
              <a:rPr lang="de-CH"/>
              <a:t>: </a:t>
            </a:r>
            <a:r>
              <a:rPr lang="de-CH" err="1"/>
              <a:t>pacing</a:t>
            </a:r>
            <a:r>
              <a:rPr lang="de-CH"/>
              <a:t> </a:t>
            </a:r>
            <a:r>
              <a:rPr lang="de-CH" err="1"/>
              <a:t>during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night</a:t>
            </a:r>
            <a:r>
              <a:rPr lang="de-CH"/>
              <a:t>, </a:t>
            </a:r>
            <a:r>
              <a:rPr lang="de-CH" err="1"/>
              <a:t>excessive</a:t>
            </a:r>
            <a:r>
              <a:rPr lang="de-CH"/>
              <a:t> </a:t>
            </a:r>
            <a:r>
              <a:rPr lang="de-CH" err="1"/>
              <a:t>sleep</a:t>
            </a:r>
            <a:r>
              <a:rPr lang="de-CH"/>
              <a:t> </a:t>
            </a:r>
            <a:r>
              <a:rPr lang="de-CH" err="1"/>
              <a:t>during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day</a:t>
            </a:r>
            <a:endParaRPr lang="de-CH"/>
          </a:p>
          <a:p>
            <a:pPr marL="0" indent="0">
              <a:buNone/>
            </a:pPr>
            <a:endParaRPr lang="de-CH"/>
          </a:p>
          <a:p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did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select</a:t>
            </a:r>
            <a:r>
              <a:rPr lang="de-CH"/>
              <a:t>  / </a:t>
            </a:r>
            <a:r>
              <a:rPr lang="de-CH" err="1"/>
              <a:t>mark</a:t>
            </a:r>
            <a:r>
              <a:rPr lang="de-CH"/>
              <a:t> </a:t>
            </a:r>
            <a:r>
              <a:rPr lang="de-CH" err="1"/>
              <a:t>them</a:t>
            </a:r>
            <a:r>
              <a:rPr lang="de-CH"/>
              <a:t>?</a:t>
            </a:r>
          </a:p>
          <a:p>
            <a:pPr lvl="1"/>
            <a:r>
              <a:rPr lang="de-CH"/>
              <a:t>OSA and </a:t>
            </a:r>
            <a:r>
              <a:rPr lang="de-CH" err="1"/>
              <a:t>insomnia</a:t>
            </a:r>
            <a:r>
              <a:rPr lang="de-CH"/>
              <a:t>: </a:t>
            </a:r>
            <a:r>
              <a:rPr lang="de-CH" err="1"/>
              <a:t>flagged</a:t>
            </a:r>
            <a:r>
              <a:rPr lang="de-CH"/>
              <a:t> </a:t>
            </a:r>
            <a:r>
              <a:rPr lang="de-CH" err="1"/>
              <a:t>from</a:t>
            </a:r>
            <a:r>
              <a:rPr lang="de-CH"/>
              <a:t> </a:t>
            </a:r>
            <a:r>
              <a:rPr lang="de-CH" err="1"/>
              <a:t>medical</a:t>
            </a:r>
            <a:r>
              <a:rPr lang="de-CH"/>
              <a:t> </a:t>
            </a:r>
            <a:r>
              <a:rPr lang="de-CH" err="1"/>
              <a:t>history</a:t>
            </a:r>
            <a:r>
              <a:rPr lang="de-CH"/>
              <a:t> and </a:t>
            </a:r>
            <a:r>
              <a:rPr lang="de-CH" err="1"/>
              <a:t>symptoms</a:t>
            </a:r>
            <a:r>
              <a:rPr lang="de-CH"/>
              <a:t> </a:t>
            </a:r>
            <a:r>
              <a:rPr lang="de-CH" err="1"/>
              <a:t>checklist</a:t>
            </a:r>
            <a:endParaRPr lang="de-CH"/>
          </a:p>
          <a:p>
            <a:pPr lvl="1"/>
            <a:r>
              <a:rPr lang="de-CH"/>
              <a:t>Other </a:t>
            </a:r>
            <a:r>
              <a:rPr lang="de-CH" err="1"/>
              <a:t>symptoms</a:t>
            </a:r>
            <a:r>
              <a:rPr lang="de-CH"/>
              <a:t>: </a:t>
            </a:r>
            <a:r>
              <a:rPr lang="de-CH" err="1"/>
              <a:t>collected</a:t>
            </a:r>
            <a:r>
              <a:rPr lang="de-CH"/>
              <a:t> </a:t>
            </a:r>
            <a:r>
              <a:rPr lang="de-CH" err="1"/>
              <a:t>from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NPIK </a:t>
            </a:r>
            <a:r>
              <a:rPr lang="de-CH" err="1"/>
              <a:t>Questionnaire</a:t>
            </a:r>
            <a:endParaRPr lang="de-CH"/>
          </a:p>
          <a:p>
            <a:pPr lvl="1"/>
            <a:endParaRPr lang="de-CH"/>
          </a:p>
          <a:p>
            <a:pPr lvl="1"/>
            <a:endParaRPr lang="de-C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1CD6B-6C7D-B73D-4F91-FEAEFB50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6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03"/>
    </mc:Choice>
    <mc:Fallback xmlns="">
      <p:transition spd="slow" advTm="3310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A8E18C-5699-FE03-9D3B-5AC31B7E8678}"/>
              </a:ext>
            </a:extLst>
          </p:cNvPr>
          <p:cNvSpPr txBox="1"/>
          <p:nvPr/>
        </p:nvSpPr>
        <p:spPr>
          <a:xfrm>
            <a:off x="1050636" y="1047518"/>
            <a:ext cx="10520680" cy="67710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10-fold </a:t>
            </a:r>
            <a:r>
              <a:rPr lang="en-US" b="1"/>
              <a:t>cross-validation</a:t>
            </a:r>
            <a:r>
              <a:rPr lang="en-US"/>
              <a:t> instead of one-time train-test split</a:t>
            </a:r>
          </a:p>
          <a:p>
            <a:pPr marL="342900" indent="-342900">
              <a:buFontTx/>
              <a:buAutoNum type="arabicParenR"/>
            </a:pPr>
            <a:r>
              <a:rPr lang="en-US" b="1"/>
              <a:t>Under-sampling</a:t>
            </a:r>
            <a:r>
              <a:rPr lang="en-US"/>
              <a:t> to balance classes</a:t>
            </a:r>
          </a:p>
          <a:p>
            <a:pPr marL="342900" indent="-342900">
              <a:buAutoNum type="arabicParenR"/>
            </a:pPr>
            <a:r>
              <a:rPr lang="en-US" b="1"/>
              <a:t>Model selection </a:t>
            </a:r>
            <a:r>
              <a:rPr lang="en-US"/>
              <a:t>(</a:t>
            </a:r>
            <a:r>
              <a:rPr lang="en-US" u="sng"/>
              <a:t>168</a:t>
            </a:r>
            <a:r>
              <a:rPr lang="en-US"/>
              <a:t> models)</a:t>
            </a:r>
          </a:p>
          <a:p>
            <a:pPr marL="800100" lvl="1" indent="-342900">
              <a:buFont typeface="Arial"/>
              <a:buChar char="•"/>
            </a:pPr>
            <a:r>
              <a:rPr lang="en-US"/>
              <a:t>Data type: raw data, standard scaled data, PCA transformed data</a:t>
            </a:r>
          </a:p>
          <a:p>
            <a:pPr marL="800100" lvl="1" indent="-342900">
              <a:buFont typeface="Arial"/>
              <a:buChar char="•"/>
            </a:pPr>
            <a:endParaRPr lang="en-US"/>
          </a:p>
          <a:p>
            <a:pPr marL="800100" lvl="1" indent="-342900">
              <a:buFont typeface="Arial"/>
              <a:buChar char="•"/>
            </a:pPr>
            <a:r>
              <a:rPr lang="en-US"/>
              <a:t>Classification methods and corresponding hyperparameter tuning:</a:t>
            </a:r>
          </a:p>
          <a:p>
            <a:pPr marL="1257300" lvl="2" indent="-342900">
              <a:buFont typeface="Arial"/>
              <a:buChar char="•"/>
            </a:pPr>
            <a:r>
              <a:rPr lang="en-US"/>
              <a:t>Logistic regression</a:t>
            </a:r>
          </a:p>
          <a:p>
            <a:pPr marL="2171700" lvl="4" indent="-342900">
              <a:buFont typeface="Courier New"/>
              <a:buChar char="o"/>
            </a:pPr>
            <a:r>
              <a:rPr lang="en-US"/>
              <a:t>Regularization strength: </a:t>
            </a:r>
            <a:r>
              <a:rPr lang="en-US">
                <a:ea typeface="+mn-lt"/>
                <a:cs typeface="+mn-lt"/>
              </a:rPr>
              <a:t>[0.001,0.01,0.1,1,10,100,1000]</a:t>
            </a:r>
            <a:endParaRPr lang="en-US"/>
          </a:p>
          <a:p>
            <a:pPr marL="2171700" lvl="4" indent="-342900">
              <a:buFont typeface="Courier New"/>
              <a:buChar char="o"/>
            </a:pPr>
            <a:r>
              <a:rPr lang="en-US"/>
              <a:t>Optimization algorithms: </a:t>
            </a:r>
            <a:r>
              <a:rPr lang="en-US" err="1">
                <a:ea typeface="+mn-lt"/>
                <a:cs typeface="+mn-lt"/>
              </a:rPr>
              <a:t>lbfgs</a:t>
            </a:r>
            <a:r>
              <a:rPr lang="en-US">
                <a:ea typeface="+mn-lt"/>
                <a:cs typeface="+mn-lt"/>
              </a:rPr>
              <a:t>, saga, newton</a:t>
            </a:r>
          </a:p>
          <a:p>
            <a:pPr marL="2171700" lvl="4" indent="-342900">
              <a:buFont typeface="Courier New"/>
              <a:buChar char="o"/>
            </a:pPr>
            <a:r>
              <a:rPr lang="en-US"/>
              <a:t>Penalty: l1, l2</a:t>
            </a:r>
          </a:p>
          <a:p>
            <a:pPr marL="1257300" lvl="2" indent="-342900">
              <a:buFont typeface="Arial"/>
              <a:buChar char="•"/>
            </a:pPr>
            <a:r>
              <a:rPr lang="en-US"/>
              <a:t>Decision tree</a:t>
            </a:r>
          </a:p>
          <a:p>
            <a:pPr marL="2171700" lvl="4" indent="-342900">
              <a:buFont typeface="Courier New"/>
              <a:buChar char="o"/>
            </a:pPr>
            <a:r>
              <a:rPr lang="en-US"/>
              <a:t>Tree-depth: in range (1, 15)</a:t>
            </a:r>
          </a:p>
          <a:p>
            <a:pPr marL="1257300" lvl="2" indent="-342900">
              <a:buFont typeface="Arial"/>
              <a:buChar char="•"/>
            </a:pPr>
            <a:r>
              <a:rPr lang="en-US"/>
              <a:t>Random forest</a:t>
            </a:r>
          </a:p>
          <a:p>
            <a:pPr marL="2171700" lvl="4" indent="-342900">
              <a:buFont typeface="Courier New"/>
              <a:buChar char="o"/>
            </a:pPr>
            <a:r>
              <a:rPr lang="en-US"/>
              <a:t>Number of trees: (5, 100)</a:t>
            </a:r>
          </a:p>
          <a:p>
            <a:pPr marL="1257300" lvl="2" indent="-342900">
              <a:buFont typeface="Arial"/>
              <a:buChar char="•"/>
            </a:pPr>
            <a:r>
              <a:rPr lang="en-US"/>
              <a:t>MLP (multi-layer perceptron)</a:t>
            </a:r>
          </a:p>
          <a:p>
            <a:pPr marL="1714500" lvl="3" indent="-342900">
              <a:buFont typeface="Arial"/>
              <a:buChar char="•"/>
            </a:pPr>
            <a:r>
              <a:rPr lang="en-US"/>
              <a:t>Hidden layer sizes: </a:t>
            </a:r>
            <a:r>
              <a:rPr lang="en-US">
                <a:ea typeface="+mn-lt"/>
                <a:cs typeface="+mn-lt"/>
              </a:rPr>
              <a:t>[20,20], [50,50], [100,100]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endParaRPr lang="en-US"/>
          </a:p>
          <a:p>
            <a:r>
              <a:rPr lang="en-US"/>
              <a:t>             </a:t>
            </a:r>
            <a:r>
              <a:rPr lang="en-US" sz="2000" b="1"/>
              <a:t>Random forest</a:t>
            </a:r>
            <a:r>
              <a:rPr lang="en-US"/>
              <a:t> on under-sampled </a:t>
            </a:r>
            <a:r>
              <a:rPr lang="en-US" sz="2000" b="1"/>
              <a:t>raw data</a:t>
            </a:r>
            <a:r>
              <a:rPr lang="en-US"/>
              <a:t>, with </a:t>
            </a:r>
            <a:r>
              <a:rPr lang="en-US" sz="2000" b="1"/>
              <a:t>10-fold cross-validation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8A7A100-D32C-5F23-3103-2D76FF9D9556}"/>
              </a:ext>
            </a:extLst>
          </p:cNvPr>
          <p:cNvSpPr/>
          <p:nvPr/>
        </p:nvSpPr>
        <p:spPr>
          <a:xfrm>
            <a:off x="1050636" y="5987128"/>
            <a:ext cx="577272" cy="4156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489A7-6E83-1F0B-436B-132C3A07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361" y="-157212"/>
            <a:ext cx="8825657" cy="828835"/>
          </a:xfrm>
        </p:spPr>
        <p:txBody>
          <a:bodyPr/>
          <a:lstStyle/>
          <a:p>
            <a:r>
              <a:rPr lang="en-US" sz="3200"/>
              <a:t>Methods of machine learning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895E24-D2B6-ED86-D79B-8CEA642B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4</a:t>
            </a:fld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012DAE-39A8-A62F-DDBD-092B27849BDA}"/>
              </a:ext>
            </a:extLst>
          </p:cNvPr>
          <p:cNvSpPr/>
          <p:nvPr/>
        </p:nvSpPr>
        <p:spPr>
          <a:xfrm>
            <a:off x="1839191" y="5987128"/>
            <a:ext cx="8832273" cy="4156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1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83"/>
    </mc:Choice>
    <mc:Fallback xmlns="">
      <p:transition spd="slow" advTm="513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3D45EF4-DB21-A02D-47DF-69465D531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1"/>
          <a:stretch/>
        </p:blipFill>
        <p:spPr>
          <a:xfrm>
            <a:off x="6216041" y="722408"/>
            <a:ext cx="5659890" cy="312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A4961-9F67-5C63-CBEC-5488338D5504}"/>
              </a:ext>
            </a:extLst>
          </p:cNvPr>
          <p:cNvSpPr txBox="1"/>
          <p:nvPr/>
        </p:nvSpPr>
        <p:spPr>
          <a:xfrm>
            <a:off x="345669" y="915398"/>
            <a:ext cx="719466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Bad conversion?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13 sleep disturbances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Binary classification</a:t>
            </a:r>
          </a:p>
          <a:p>
            <a:pPr marL="171450" indent="-171450">
              <a:buFont typeface="Arial"/>
              <a:buChar char="•"/>
            </a:pPr>
            <a:endParaRPr lang="en-US" sz="1600"/>
          </a:p>
          <a:p>
            <a:pPr marL="628650" lvl="1" indent="-171450">
              <a:buFont typeface="Arial"/>
              <a:buChar char="•"/>
            </a:pPr>
            <a:r>
              <a:rPr lang="en-US" sz="1600"/>
              <a:t>Bad conversion: NL --&gt; MCI/AD    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/>
              <a:t>No: NL --&gt; NL </a:t>
            </a:r>
            <a:r>
              <a:rPr lang="en-US" sz="1600">
                <a:ea typeface="+mn-lt"/>
                <a:cs typeface="+mn-lt"/>
              </a:rPr>
              <a:t> </a:t>
            </a:r>
          </a:p>
          <a:p>
            <a:pPr marL="628650" lvl="1" indent="-171450">
              <a:buFont typeface="Arial"/>
              <a:buChar char="•"/>
            </a:pPr>
            <a:endParaRPr lang="en-US" sz="1600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   </a:t>
            </a:r>
            <a:r>
              <a:rPr lang="en-US">
                <a:ea typeface="+mn-lt"/>
                <a:cs typeface="+mn-lt"/>
              </a:rPr>
              <a:t>63 observations in each class</a:t>
            </a:r>
            <a:endParaRPr lang="en-US"/>
          </a:p>
          <a:p>
            <a:endParaRPr lang="en-US" sz="120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53ABA-F272-DB2F-D5A6-C55910AB31E1}"/>
              </a:ext>
            </a:extLst>
          </p:cNvPr>
          <p:cNvSpPr txBox="1"/>
          <p:nvPr/>
        </p:nvSpPr>
        <p:spPr>
          <a:xfrm>
            <a:off x="10244912" y="1532628"/>
            <a:ext cx="1984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F1-score: 0.61</a:t>
            </a:r>
            <a:endParaRPr 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74D580C-5069-6D36-E4BC-EED5A7BFD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" t="71316" r="51329" b="14359"/>
          <a:stretch/>
        </p:blipFill>
        <p:spPr>
          <a:xfrm>
            <a:off x="496354" y="4291107"/>
            <a:ext cx="3574714" cy="2497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6851913-F30E-9AFE-A8F7-8BEBF7D86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" t="57231" r="52462" b="28731"/>
          <a:stretch/>
        </p:blipFill>
        <p:spPr>
          <a:xfrm>
            <a:off x="4244223" y="4288312"/>
            <a:ext cx="3572783" cy="2502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240CA959-0A76-AE6E-DAAA-CBEDCC050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083" y="4289748"/>
            <a:ext cx="3719848" cy="2494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61C8D-2AA3-62AE-ACFC-627CB9F59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8722" y="-119907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5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1E4EF4A-03AD-9752-DED1-057B0497BB98}"/>
              </a:ext>
            </a:extLst>
          </p:cNvPr>
          <p:cNvSpPr txBox="1"/>
          <p:nvPr/>
        </p:nvSpPr>
        <p:spPr>
          <a:xfrm>
            <a:off x="1238826" y="3872272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a typeface="+mn-lt"/>
                <a:cs typeface="+mn-lt"/>
              </a:rPr>
              <a:t>Caregiver Distress</a:t>
            </a:r>
            <a:endParaRPr lang="en-US" sz="1800"/>
          </a:p>
          <a:p>
            <a:endParaRPr lang="en-AU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82AAE5-BD6D-CF11-3B44-FF2162FEB339}"/>
              </a:ext>
            </a:extLst>
          </p:cNvPr>
          <p:cNvSpPr txBox="1"/>
          <p:nvPr/>
        </p:nvSpPr>
        <p:spPr>
          <a:xfrm>
            <a:off x="4627340" y="390927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a typeface="+mn-lt"/>
                <a:cs typeface="+mn-lt"/>
              </a:rPr>
              <a:t>Disturbances Frequency</a:t>
            </a:r>
            <a:endParaRPr lang="en-US" sz="1800"/>
          </a:p>
          <a:p>
            <a:endParaRPr lang="en-AU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7FD517-F984-0DEF-80E3-BC6BF47BE93B}"/>
              </a:ext>
            </a:extLst>
          </p:cNvPr>
          <p:cNvSpPr txBox="1"/>
          <p:nvPr/>
        </p:nvSpPr>
        <p:spPr>
          <a:xfrm>
            <a:off x="8578064" y="390142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a typeface="+mn-lt"/>
                <a:cs typeface="+mn-lt"/>
              </a:rPr>
              <a:t>Excessive Daytime Sleep</a:t>
            </a:r>
            <a:endParaRPr lang="en-AU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87D20D7-9CA6-CC39-F955-001090DEBEC1}"/>
              </a:ext>
            </a:extLst>
          </p:cNvPr>
          <p:cNvCxnSpPr/>
          <p:nvPr/>
        </p:nvCxnSpPr>
        <p:spPr>
          <a:xfrm>
            <a:off x="2691245" y="4518603"/>
            <a:ext cx="0" cy="29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9368A2E-BE9D-2B98-1E51-6D0C5BD62D0E}"/>
              </a:ext>
            </a:extLst>
          </p:cNvPr>
          <p:cNvCxnSpPr/>
          <p:nvPr/>
        </p:nvCxnSpPr>
        <p:spPr>
          <a:xfrm>
            <a:off x="1118754" y="5242742"/>
            <a:ext cx="0" cy="29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CE32ABF-A9F5-DA86-5E5A-CC81B40CBF73}"/>
              </a:ext>
            </a:extLst>
          </p:cNvPr>
          <p:cNvCxnSpPr/>
          <p:nvPr/>
        </p:nvCxnSpPr>
        <p:spPr>
          <a:xfrm>
            <a:off x="7540336" y="5537137"/>
            <a:ext cx="0" cy="29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D9B29FE-F4E7-EB19-9636-06E476CE8B61}"/>
              </a:ext>
            </a:extLst>
          </p:cNvPr>
          <p:cNvCxnSpPr/>
          <p:nvPr/>
        </p:nvCxnSpPr>
        <p:spPr>
          <a:xfrm>
            <a:off x="5841891" y="5218777"/>
            <a:ext cx="0" cy="29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CACCCE5-9893-B452-D379-C122D057B114}"/>
              </a:ext>
            </a:extLst>
          </p:cNvPr>
          <p:cNvCxnSpPr/>
          <p:nvPr/>
        </p:nvCxnSpPr>
        <p:spPr>
          <a:xfrm>
            <a:off x="10657609" y="4555601"/>
            <a:ext cx="0" cy="29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C51B1BD-597A-E6A2-8F23-1E18B356CF84}"/>
              </a:ext>
            </a:extLst>
          </p:cNvPr>
          <p:cNvCxnSpPr/>
          <p:nvPr/>
        </p:nvCxnSpPr>
        <p:spPr>
          <a:xfrm>
            <a:off x="9037727" y="5095544"/>
            <a:ext cx="0" cy="29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A8B18A8-CC09-2CE4-A967-E52359C92104}"/>
              </a:ext>
            </a:extLst>
          </p:cNvPr>
          <p:cNvSpPr txBox="1">
            <a:spLocks/>
          </p:cNvSpPr>
          <p:nvPr/>
        </p:nvSpPr>
        <p:spPr>
          <a:xfrm>
            <a:off x="345669" y="45062"/>
            <a:ext cx="10199961" cy="6170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/>
              <a:t>1. Sleep disturbances vs cognitive conversion</a:t>
            </a:r>
          </a:p>
        </p:txBody>
      </p:sp>
    </p:spTree>
    <p:extLst>
      <p:ext uri="{BB962C8B-B14F-4D97-AF65-F5344CB8AC3E}">
        <p14:creationId xmlns:p14="http://schemas.microsoft.com/office/powerpoint/2010/main" val="281589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87"/>
    </mc:Choice>
    <mc:Fallback xmlns="">
      <p:transition spd="slow" advTm="5588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575677-2829-3480-5733-12F2BBBE1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572781"/>
              </p:ext>
            </p:extLst>
          </p:nvPr>
        </p:nvGraphicFramePr>
        <p:xfrm>
          <a:off x="602447" y="1763729"/>
          <a:ext cx="9896999" cy="3330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453">
                  <a:extLst>
                    <a:ext uri="{9D8B030D-6E8A-4147-A177-3AD203B41FA5}">
                      <a16:colId xmlns:a16="http://schemas.microsoft.com/office/drawing/2014/main" val="2216143026"/>
                    </a:ext>
                  </a:extLst>
                </a:gridCol>
                <a:gridCol w="1890383">
                  <a:extLst>
                    <a:ext uri="{9D8B030D-6E8A-4147-A177-3AD203B41FA5}">
                      <a16:colId xmlns:a16="http://schemas.microsoft.com/office/drawing/2014/main" val="574765306"/>
                    </a:ext>
                  </a:extLst>
                </a:gridCol>
                <a:gridCol w="1091046">
                  <a:extLst>
                    <a:ext uri="{9D8B030D-6E8A-4147-A177-3AD203B41FA5}">
                      <a16:colId xmlns:a16="http://schemas.microsoft.com/office/drawing/2014/main" val="3124383880"/>
                    </a:ext>
                  </a:extLst>
                </a:gridCol>
                <a:gridCol w="1808780">
                  <a:extLst>
                    <a:ext uri="{9D8B030D-6E8A-4147-A177-3AD203B41FA5}">
                      <a16:colId xmlns:a16="http://schemas.microsoft.com/office/drawing/2014/main" val="2892770067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2544441335"/>
                    </a:ext>
                  </a:extLst>
                </a:gridCol>
                <a:gridCol w="1608791">
                  <a:extLst>
                    <a:ext uri="{9D8B030D-6E8A-4147-A177-3AD203B41FA5}">
                      <a16:colId xmlns:a16="http://schemas.microsoft.com/office/drawing/2014/main" val="4173381299"/>
                    </a:ext>
                  </a:extLst>
                </a:gridCol>
              </a:tblGrid>
              <a:tr h="719561">
                <a:tc>
                  <a:txBody>
                    <a:bodyPr/>
                    <a:lstStyle/>
                    <a:p>
                      <a:r>
                        <a:rPr lang="en-US" sz="130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Target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1st important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 i="0" u="none" strike="noStrike" noProof="0">
                          <a:latin typeface="Century Gothic"/>
                        </a:rPr>
                        <a:t>2nd important  feature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 i="0" u="none" strike="noStrike" noProof="0">
                          <a:latin typeface="Century Gothic"/>
                        </a:rPr>
                        <a:t>3rd important feature</a:t>
                      </a: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36926"/>
                  </a:ext>
                </a:extLst>
              </a:tr>
              <a:tr h="884033">
                <a:tc rowSpan="2">
                  <a:txBody>
                    <a:bodyPr/>
                    <a:lstStyle/>
                    <a:p>
                      <a:r>
                        <a:rPr lang="en-US" sz="1400" b="1"/>
                        <a:t>Bad </a:t>
                      </a:r>
                      <a:r>
                        <a:rPr lang="en-US" sz="1400"/>
                        <a:t>conversion?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noProof="0">
                          <a:latin typeface="Century Gothic"/>
                        </a:rPr>
                        <a:t>NL --&gt; MCI/AD       </a:t>
                      </a: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Nl --&gt; NL                 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cs typeface="Arial"/>
                        </a:rPr>
                        <a:t>Caregiver Distress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ea typeface="+mn-lt"/>
                          <a:cs typeface="+mn-lt"/>
                        </a:rPr>
                        <a:t>Disturbances Frequency</a:t>
                      </a:r>
                      <a:endParaRPr lang="en-US" sz="1400" b="1"/>
                    </a:p>
                    <a:p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cs typeface="Arial"/>
                        </a:rPr>
                        <a:t>Excessive daytime sleep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83445"/>
                  </a:ext>
                </a:extLst>
              </a:tr>
              <a:tr h="7606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MCI --&gt; AD              </a:t>
                      </a: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MCI --&gt; MCI/NL      </a:t>
                      </a:r>
                      <a:endParaRPr lang="en-US" sz="14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cs typeface="Arial"/>
                        </a:rPr>
                        <a:t>Caregiver Distress</a:t>
                      </a:r>
                      <a:endParaRPr lang="en-US" sz="1400" b="1"/>
                    </a:p>
                    <a:p>
                      <a:pPr lvl="0">
                        <a:buNone/>
                      </a:pP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ea typeface="+mn-lt"/>
                          <a:cs typeface="+mn-lt"/>
                        </a:rPr>
                        <a:t>Disturbances Frequency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cs typeface="Arial"/>
                        </a:rPr>
                        <a:t>Excessive daytime sleep</a:t>
                      </a:r>
                      <a:endParaRPr lang="en-US" sz="1400"/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010926"/>
                  </a:ext>
                </a:extLst>
              </a:tr>
              <a:tr h="9662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entury Gothic"/>
                        </a:rPr>
                        <a:t>good </a:t>
                      </a:r>
                      <a:r>
                        <a:rPr lang="en-US" sz="1400" b="0" i="0" u="none" strike="noStrike" noProof="0">
                          <a:latin typeface="Century Gothic"/>
                        </a:rPr>
                        <a:t>conversion?</a:t>
                      </a:r>
                      <a:endParaRPr lang="en-US" sz="1400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MCI --&gt; NL               </a:t>
                      </a: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MCI --&gt; MCI/AD   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cs typeface="Arial"/>
                        </a:rPr>
                        <a:t>Caregiver Distress</a:t>
                      </a:r>
                      <a:endParaRPr lang="en-US" sz="1400" b="1"/>
                    </a:p>
                    <a:p>
                      <a:pPr lvl="0">
                        <a:buNone/>
                      </a:pP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ea typeface="+mn-lt"/>
                          <a:cs typeface="+mn-lt"/>
                        </a:rPr>
                        <a:t>Disturbances Frequency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46388"/>
                  </a:ext>
                </a:extLst>
              </a:tr>
            </a:tbl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58700CB4-920B-6E76-9648-EE1312D8FDD5}"/>
              </a:ext>
            </a:extLst>
          </p:cNvPr>
          <p:cNvSpPr txBox="1">
            <a:spLocks/>
          </p:cNvSpPr>
          <p:nvPr/>
        </p:nvSpPr>
        <p:spPr>
          <a:xfrm>
            <a:off x="296001" y="295729"/>
            <a:ext cx="9896998" cy="6170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/>
              <a:t>1. Sleep disturbances vs cognitive diagnosis conversion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AD45E-40B0-C8F1-E86C-9A0852D3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6</a:t>
            </a:fld>
            <a:endParaRPr lang="en-US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28A1D6D-39CD-57A9-D15B-A0CD709F01A4}"/>
              </a:ext>
            </a:extLst>
          </p:cNvPr>
          <p:cNvSpPr txBox="1"/>
          <p:nvPr/>
        </p:nvSpPr>
        <p:spPr>
          <a:xfrm>
            <a:off x="1147500" y="5606575"/>
            <a:ext cx="93519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</a:t>
            </a:r>
            <a:r>
              <a:rPr lang="en-US" b="1" i="1"/>
              <a:t>more males </a:t>
            </a:r>
            <a:r>
              <a:rPr lang="en-US"/>
              <a:t>get troubled with sleep disturbances than females</a:t>
            </a:r>
          </a:p>
        </p:txBody>
      </p:sp>
    </p:spTree>
    <p:extLst>
      <p:ext uri="{BB962C8B-B14F-4D97-AF65-F5344CB8AC3E}">
        <p14:creationId xmlns:p14="http://schemas.microsoft.com/office/powerpoint/2010/main" val="317632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56"/>
    </mc:Choice>
    <mc:Fallback xmlns="">
      <p:transition spd="slow" advTm="2325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DF35878-9F5B-296E-28DA-78FC68E6E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1292"/>
              </p:ext>
            </p:extLst>
          </p:nvPr>
        </p:nvGraphicFramePr>
        <p:xfrm>
          <a:off x="870417" y="2411838"/>
          <a:ext cx="10750172" cy="3635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875">
                  <a:extLst>
                    <a:ext uri="{9D8B030D-6E8A-4147-A177-3AD203B41FA5}">
                      <a16:colId xmlns:a16="http://schemas.microsoft.com/office/drawing/2014/main" val="2216143026"/>
                    </a:ext>
                  </a:extLst>
                </a:gridCol>
                <a:gridCol w="2147407">
                  <a:extLst>
                    <a:ext uri="{9D8B030D-6E8A-4147-A177-3AD203B41FA5}">
                      <a16:colId xmlns:a16="http://schemas.microsoft.com/office/drawing/2014/main" val="574765306"/>
                    </a:ext>
                  </a:extLst>
                </a:gridCol>
                <a:gridCol w="1078793">
                  <a:extLst>
                    <a:ext uri="{9D8B030D-6E8A-4147-A177-3AD203B41FA5}">
                      <a16:colId xmlns:a16="http://schemas.microsoft.com/office/drawing/2014/main" val="3124383880"/>
                    </a:ext>
                  </a:extLst>
                </a:gridCol>
                <a:gridCol w="1622297">
                  <a:extLst>
                    <a:ext uri="{9D8B030D-6E8A-4147-A177-3AD203B41FA5}">
                      <a16:colId xmlns:a16="http://schemas.microsoft.com/office/drawing/2014/main" val="2892770067"/>
                    </a:ext>
                  </a:extLst>
                </a:gridCol>
                <a:gridCol w="1901536">
                  <a:extLst>
                    <a:ext uri="{9D8B030D-6E8A-4147-A177-3AD203B41FA5}">
                      <a16:colId xmlns:a16="http://schemas.microsoft.com/office/drawing/2014/main" val="2544441335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4173381299"/>
                    </a:ext>
                  </a:extLst>
                </a:gridCol>
              </a:tblGrid>
              <a:tr h="739008">
                <a:tc>
                  <a:txBody>
                    <a:bodyPr/>
                    <a:lstStyle/>
                    <a:p>
                      <a:r>
                        <a:rPr lang="en-US" sz="140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Target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1st important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entury Gothic"/>
                        </a:rPr>
                        <a:t>2nd important  </a:t>
                      </a: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entury Gothic"/>
                        </a:rPr>
                        <a:t>feature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entury Gothic"/>
                        </a:rPr>
                        <a:t>3rd important  </a:t>
                      </a: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entury Gothic"/>
                        </a:rPr>
                        <a:t>feature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36926"/>
                  </a:ext>
                </a:extLst>
              </a:tr>
              <a:tr h="804698">
                <a:tc rowSpan="2">
                  <a:txBody>
                    <a:bodyPr/>
                    <a:lstStyle/>
                    <a:p>
                      <a:r>
                        <a:rPr lang="en-US" sz="1400" b="1"/>
                        <a:t>Bad</a:t>
                      </a:r>
                      <a:r>
                        <a:rPr lang="en-US" sz="1400"/>
                        <a:t> conversion?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NL --&gt; MCI                   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noProof="0"/>
                        <a:t>Nl --&gt; NL                 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Ventricles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Entorhinal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Fusiform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83445"/>
                  </a:ext>
                </a:extLst>
              </a:tr>
              <a:tr h="6733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MCI --&gt; AD                   </a:t>
                      </a: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MCI --&gt; MCI/NL     </a:t>
                      </a:r>
                      <a:endParaRPr lang="en-US" sz="14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entury Gothic"/>
                        </a:rPr>
                        <a:t>Ventricles 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 Hippocampus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Entorhinal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010926"/>
                  </a:ext>
                </a:extLst>
              </a:tr>
              <a:tr h="648476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entury Gothic"/>
                        </a:rPr>
                        <a:t>Good</a:t>
                      </a:r>
                      <a:r>
                        <a:rPr lang="en-US" sz="1400" b="0" i="0" u="none" strike="noStrike" noProof="0">
                          <a:latin typeface="Century Gothic"/>
                        </a:rPr>
                        <a:t> conversion?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MCI --&gt; NL                    </a:t>
                      </a: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MCI --&gt; MCI/AD    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entury Gothic"/>
                        </a:rPr>
                        <a:t>ICV </a:t>
                      </a:r>
                      <a:r>
                        <a:rPr lang="en-US" sz="1200" b="0" i="0" u="none" strike="noStrike" noProof="0">
                          <a:latin typeface="Century Gothic"/>
                        </a:rPr>
                        <a:t>(Total intracranial volume)</a:t>
                      </a:r>
                      <a:endParaRPr lang="en-US" sz="14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latin typeface="Century Gothic"/>
                        </a:rPr>
                        <a:t>Wholebrain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Fusiform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46388"/>
                  </a:ext>
                </a:extLst>
              </a:tr>
              <a:tr h="748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AD --&gt; MCI/NL           </a:t>
                      </a: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AD --&gt; AD              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/>
                        <a:t>ICV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Fusiform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entury Gothic"/>
                        </a:rPr>
                        <a:t>Ventricles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7585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4A7F973-7B0F-B08E-539C-6A585D0734BF}"/>
              </a:ext>
            </a:extLst>
          </p:cNvPr>
          <p:cNvSpPr txBox="1"/>
          <p:nvPr/>
        </p:nvSpPr>
        <p:spPr>
          <a:xfrm>
            <a:off x="6245503" y="6211669"/>
            <a:ext cx="62028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* All brain volumes are relative brain volume, which means divided by values of first visit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525AD2-318F-6FB8-DCD4-6305ECC1E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63" y="301211"/>
            <a:ext cx="10339411" cy="1345055"/>
          </a:xfrm>
          <a:ln>
            <a:noFill/>
          </a:ln>
        </p:spPr>
        <p:txBody>
          <a:bodyPr/>
          <a:lstStyle/>
          <a:p>
            <a:r>
              <a:rPr lang="en-US" sz="2800"/>
              <a:t>2. Relative brain volume vs cognitive diagnosis conversion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725EB-A4B0-6C46-5D41-B6C0F39A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7</a:t>
            </a:fld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71086E3B-97AD-B1C4-B03A-1A34B5734F77}"/>
              </a:ext>
            </a:extLst>
          </p:cNvPr>
          <p:cNvSpPr txBox="1"/>
          <p:nvPr/>
        </p:nvSpPr>
        <p:spPr>
          <a:xfrm>
            <a:off x="313063" y="1303130"/>
            <a:ext cx="71946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Input features: relative volumes of 6 brain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Binary classification: conversion or not?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09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49"/>
    </mc:Choice>
    <mc:Fallback xmlns="">
      <p:transition spd="slow" advTm="2574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160A-D8A7-EAFA-C72B-8AEB67E9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Predicting change from MCI or NL to AD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A4684-E88D-C49C-C448-89BE3CB7D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1602646"/>
            <a:ext cx="10054904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Random forest using insomnia, OSA and NPIKTOT as well as brain volume to predict AD patients in the MCL-AD and NL-AD patient group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6AADAA-12BE-1864-457C-24E2255C3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21593"/>
              </p:ext>
            </p:extLst>
          </p:nvPr>
        </p:nvGraphicFramePr>
        <p:xfrm>
          <a:off x="947582" y="2967181"/>
          <a:ext cx="6683946" cy="249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5043">
                  <a:extLst>
                    <a:ext uri="{9D8B030D-6E8A-4147-A177-3AD203B41FA5}">
                      <a16:colId xmlns:a16="http://schemas.microsoft.com/office/drawing/2014/main" val="3951064557"/>
                    </a:ext>
                  </a:extLst>
                </a:gridCol>
                <a:gridCol w="1378903">
                  <a:extLst>
                    <a:ext uri="{9D8B030D-6E8A-4147-A177-3AD203B41FA5}">
                      <a16:colId xmlns:a16="http://schemas.microsoft.com/office/drawing/2014/main" val="850898936"/>
                    </a:ext>
                  </a:extLst>
                </a:gridCol>
              </a:tblGrid>
              <a:tr h="639703">
                <a:tc>
                  <a:txBody>
                    <a:bodyPr/>
                    <a:lstStyle/>
                    <a:p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2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 sleep markers, using ratio of brain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0.738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01824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Using insomnia &amp; ratio of brain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0.</a:t>
                      </a:r>
                      <a:r>
                        <a:rPr lang="en-US" sz="1800" b="0" i="0" u="none" strike="noStrike" noProof="0">
                          <a:latin typeface="Century Gothic"/>
                        </a:rPr>
                        <a:t>734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3520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Using OSA &amp; ratio of brain volume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0.731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6049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Using NPIKTOT &amp; ratio of brain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0.733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970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Using all of them and ratio of brain volume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0.745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1635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EA1A-351D-D927-90F0-8BA455B9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6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4"/>
    </mc:Choice>
    <mc:Fallback xmlns="">
      <p:transition spd="slow" advTm="2758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F53E91E4-7588-3CB1-61C5-73FEC013E0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701" r="9091" b="125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2DD14-E433-D66E-7A8D-C7E73A083AD2}"/>
              </a:ext>
            </a:extLst>
          </p:cNvPr>
          <p:cNvSpPr txBox="1"/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ea typeface="+mn-lt"/>
                <a:cs typeface="+mn-lt"/>
              </a:rPr>
              <a:t>MRI segmentation by HDBSCAN 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2BB50-53AF-C89D-625F-E7CA056E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21"/>
    </mc:Choice>
    <mc:Fallback xmlns="">
      <p:transition spd="slow" advTm="1862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29.8|5.2|31.3|1.9|29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1040</Words>
  <Application>Microsoft Office PowerPoint</Application>
  <PresentationFormat>Breitbild</PresentationFormat>
  <Paragraphs>301</Paragraphs>
  <Slides>20</Slides>
  <Notes>16</Notes>
  <HiddenSlides>4</HiddenSlides>
  <MMClips>9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0" baseType="lpstr">
      <vt:lpstr>Century Gothic (Textkörper)</vt:lpstr>
      <vt:lpstr>Century Gothic (Überschriften)</vt:lpstr>
      <vt:lpstr>Arial</vt:lpstr>
      <vt:lpstr>Calibri</vt:lpstr>
      <vt:lpstr>Century Gothic</vt:lpstr>
      <vt:lpstr>Courier New</vt:lpstr>
      <vt:lpstr>Times New Roman</vt:lpstr>
      <vt:lpstr>Wingdings</vt:lpstr>
      <vt:lpstr>Wingdings 3</vt:lpstr>
      <vt:lpstr>Ion</vt:lpstr>
      <vt:lpstr>  Influence of sleep disturbances and brain volume in Alzheimer's disease  </vt:lpstr>
      <vt:lpstr>Motivation</vt:lpstr>
      <vt:lpstr>Sleep disturbances</vt:lpstr>
      <vt:lpstr>Methods of machine learning </vt:lpstr>
      <vt:lpstr>PowerPoint-Präsentation</vt:lpstr>
      <vt:lpstr>PowerPoint-Präsentation</vt:lpstr>
      <vt:lpstr>2. Relative brain volume vs cognitive diagnosis conversion</vt:lpstr>
      <vt:lpstr>Predicting change from MCI or NL to AD </vt:lpstr>
      <vt:lpstr>PowerPoint-Präsentation</vt:lpstr>
      <vt:lpstr>PowerPoint-Präsentation</vt:lpstr>
      <vt:lpstr>PowerPoint-Präsentation</vt:lpstr>
      <vt:lpstr>PowerPoint-Präsentation</vt:lpstr>
      <vt:lpstr>Results</vt:lpstr>
      <vt:lpstr>Caveats</vt:lpstr>
      <vt:lpstr>Conclusion</vt:lpstr>
      <vt:lpstr>Thank you</vt:lpstr>
      <vt:lpstr>Features and how we got them</vt:lpstr>
      <vt:lpstr>Brain volumes (one Chart with all the brain measurements)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Weiping Zhang</dc:creator>
  <cp:lastModifiedBy>Weiping Zhang (s)</cp:lastModifiedBy>
  <cp:revision>18</cp:revision>
  <dcterms:created xsi:type="dcterms:W3CDTF">2022-10-10T19:21:32Z</dcterms:created>
  <dcterms:modified xsi:type="dcterms:W3CDTF">2023-01-26T21:17:08Z</dcterms:modified>
</cp:coreProperties>
</file>